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0" r:id="rId2"/>
    <p:sldMasterId id="2147483672" r:id="rId3"/>
  </p:sldMasterIdLst>
  <p:notesMasterIdLst>
    <p:notesMasterId r:id="rId68"/>
  </p:notesMasterIdLst>
  <p:sldIdLst>
    <p:sldId id="256" r:id="rId4"/>
    <p:sldId id="428" r:id="rId5"/>
    <p:sldId id="388" r:id="rId6"/>
    <p:sldId id="427" r:id="rId7"/>
    <p:sldId id="259" r:id="rId8"/>
    <p:sldId id="260" r:id="rId9"/>
    <p:sldId id="262" r:id="rId10"/>
    <p:sldId id="264" r:id="rId11"/>
    <p:sldId id="265" r:id="rId12"/>
    <p:sldId id="266" r:id="rId13"/>
    <p:sldId id="267" r:id="rId14"/>
    <p:sldId id="270" r:id="rId15"/>
    <p:sldId id="271" r:id="rId16"/>
    <p:sldId id="272" r:id="rId17"/>
    <p:sldId id="273" r:id="rId18"/>
    <p:sldId id="274" r:id="rId19"/>
    <p:sldId id="275" r:id="rId20"/>
    <p:sldId id="280" r:id="rId21"/>
    <p:sldId id="281" r:id="rId22"/>
    <p:sldId id="282" r:id="rId23"/>
    <p:sldId id="283" r:id="rId24"/>
    <p:sldId id="286" r:id="rId25"/>
    <p:sldId id="287" r:id="rId26"/>
    <p:sldId id="289" r:id="rId27"/>
    <p:sldId id="290" r:id="rId28"/>
    <p:sldId id="291" r:id="rId29"/>
    <p:sldId id="292" r:id="rId30"/>
    <p:sldId id="293" r:id="rId31"/>
    <p:sldId id="295" r:id="rId32"/>
    <p:sldId id="294" r:id="rId33"/>
    <p:sldId id="299" r:id="rId34"/>
    <p:sldId id="302" r:id="rId35"/>
    <p:sldId id="303" r:id="rId36"/>
    <p:sldId id="304" r:id="rId37"/>
    <p:sldId id="305" r:id="rId38"/>
    <p:sldId id="306" r:id="rId39"/>
    <p:sldId id="307" r:id="rId40"/>
    <p:sldId id="308" r:id="rId41"/>
    <p:sldId id="309" r:id="rId42"/>
    <p:sldId id="310" r:id="rId43"/>
    <p:sldId id="311" r:id="rId44"/>
    <p:sldId id="312" r:id="rId45"/>
    <p:sldId id="313" r:id="rId46"/>
    <p:sldId id="314" r:id="rId47"/>
    <p:sldId id="315" r:id="rId48"/>
    <p:sldId id="316" r:id="rId49"/>
    <p:sldId id="317" r:id="rId50"/>
    <p:sldId id="318" r:id="rId51"/>
    <p:sldId id="319" r:id="rId52"/>
    <p:sldId id="320" r:id="rId53"/>
    <p:sldId id="321" r:id="rId54"/>
    <p:sldId id="322" r:id="rId55"/>
    <p:sldId id="323" r:id="rId56"/>
    <p:sldId id="324" r:id="rId57"/>
    <p:sldId id="328" r:id="rId58"/>
    <p:sldId id="329" r:id="rId59"/>
    <p:sldId id="330" r:id="rId60"/>
    <p:sldId id="331" r:id="rId61"/>
    <p:sldId id="332" r:id="rId62"/>
    <p:sldId id="333" r:id="rId63"/>
    <p:sldId id="334" r:id="rId64"/>
    <p:sldId id="337" r:id="rId65"/>
    <p:sldId id="338" r:id="rId66"/>
    <p:sldId id="339" r:id="rId67"/>
  </p:sldIdLst>
  <p:sldSz cx="12192000" cy="6858000"/>
  <p:notesSz cx="6858000" cy="9144000"/>
  <p:embeddedFontLst>
    <p:embeddedFont>
      <p:font typeface="Consolas" panose="020B0609020204030204" pitchFamily="49" charset="0"/>
      <p:regular r:id="rId69"/>
      <p:bold r:id="rId70"/>
      <p:italic r:id="rId71"/>
      <p:boldItalic r:id="rId72"/>
    </p:embeddedFont>
    <p:embeddedFont>
      <p:font typeface="IBM Plex Sans" panose="020B0503050203000203" pitchFamily="34" charset="0"/>
      <p:regular r:id="rId73"/>
      <p:bold r:id="rId74"/>
      <p:italic r:id="rId75"/>
      <p:boldItalic r:id="rId76"/>
    </p:embeddedFont>
    <p:embeddedFont>
      <p:font typeface="Lato" panose="020F0502020204030203" pitchFamily="34" charset="0"/>
      <p:regular r:id="rId77"/>
      <p:bold r:id="rId78"/>
      <p:italic r:id="rId79"/>
      <p:boldItalic r:id="rId80"/>
    </p:embeddedFont>
    <p:embeddedFont>
      <p:font typeface="Roboto" panose="02000000000000000000" pitchFamily="2" charset="0"/>
      <p:regular r:id="rId81"/>
      <p:bold r:id="rId82"/>
      <p:italic r:id="rId83"/>
      <p:boldItalic r:id="rId8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107" roundtripDataSignature="AMtx7miyVavJnVd3sK0N1BX77CqbvBAETA=="/>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0" d="100"/>
          <a:sy n="70" d="100"/>
        </p:scale>
        <p:origin x="1138" y="27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slide" Target="slides/slide60.xml"/><Relationship Id="rId68" Type="http://schemas.openxmlformats.org/officeDocument/2006/relationships/notesMaster" Target="notesMasters/notesMaster1.xml"/><Relationship Id="rId84" Type="http://schemas.openxmlformats.org/officeDocument/2006/relationships/font" Target="fonts/font16.fntdata"/><Relationship Id="rId112" Type="http://schemas.microsoft.com/office/2016/11/relationships/changesInfo" Target="changesInfos/changesInfo1.xml"/><Relationship Id="rId16" Type="http://schemas.openxmlformats.org/officeDocument/2006/relationships/slide" Target="slides/slide13.xml"/><Relationship Id="rId107" Type="http://customschemas.google.com/relationships/presentationmetadata" Target="metadata"/><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slide" Target="slides/slide50.xml"/><Relationship Id="rId58" Type="http://schemas.openxmlformats.org/officeDocument/2006/relationships/slide" Target="slides/slide55.xml"/><Relationship Id="rId74" Type="http://schemas.openxmlformats.org/officeDocument/2006/relationships/font" Target="fonts/font6.fntdata"/><Relationship Id="rId79" Type="http://schemas.openxmlformats.org/officeDocument/2006/relationships/font" Target="fonts/font11.fntdata"/><Relationship Id="rId5" Type="http://schemas.openxmlformats.org/officeDocument/2006/relationships/slide" Target="slides/slide2.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slide" Target="slides/slide53.xml"/><Relationship Id="rId64" Type="http://schemas.openxmlformats.org/officeDocument/2006/relationships/slide" Target="slides/slide61.xml"/><Relationship Id="rId69" Type="http://schemas.openxmlformats.org/officeDocument/2006/relationships/font" Target="fonts/font1.fntdata"/><Relationship Id="rId77" Type="http://schemas.openxmlformats.org/officeDocument/2006/relationships/font" Target="fonts/font9.fntdata"/><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font" Target="fonts/font4.fntdata"/><Relationship Id="rId80" Type="http://schemas.openxmlformats.org/officeDocument/2006/relationships/font" Target="fonts/font12.fntdata"/><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slide" Target="slides/slide64.xml"/><Relationship Id="rId108" Type="http://schemas.openxmlformats.org/officeDocument/2006/relationships/presProps" Target="presProps.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font" Target="fonts/font2.fntdata"/><Relationship Id="rId75" Type="http://schemas.openxmlformats.org/officeDocument/2006/relationships/font" Target="fonts/font7.fntdata"/><Relationship Id="rId83" Type="http://schemas.openxmlformats.org/officeDocument/2006/relationships/font" Target="fonts/font15.fntdata"/><Relationship Id="rId11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73" Type="http://schemas.openxmlformats.org/officeDocument/2006/relationships/font" Target="fonts/font5.fntdata"/><Relationship Id="rId78" Type="http://schemas.openxmlformats.org/officeDocument/2006/relationships/font" Target="fonts/font10.fntdata"/><Relationship Id="rId81" Type="http://schemas.openxmlformats.org/officeDocument/2006/relationships/font" Target="fonts/font13.fntdata"/><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109" Type="http://schemas.openxmlformats.org/officeDocument/2006/relationships/viewProps" Target="viewProps.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slide" Target="slides/slide52.xml"/><Relationship Id="rId76" Type="http://schemas.openxmlformats.org/officeDocument/2006/relationships/font" Target="fonts/font8.fntdata"/><Relationship Id="rId7" Type="http://schemas.openxmlformats.org/officeDocument/2006/relationships/slide" Target="slides/slide4.xml"/><Relationship Id="rId71" Type="http://schemas.openxmlformats.org/officeDocument/2006/relationships/font" Target="fonts/font3.fntdata"/><Relationship Id="rId2" Type="http://schemas.openxmlformats.org/officeDocument/2006/relationships/slideMaster" Target="slideMasters/slideMaster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slide" Target="slides/slide63.xml"/><Relationship Id="rId110" Type="http://schemas.openxmlformats.org/officeDocument/2006/relationships/theme" Target="theme/theme1.xml"/><Relationship Id="rId61" Type="http://schemas.openxmlformats.org/officeDocument/2006/relationships/slide" Target="slides/slide58.xml"/><Relationship Id="rId82" Type="http://schemas.openxmlformats.org/officeDocument/2006/relationships/font" Target="fonts/font14.fntdata"/><Relationship Id="rId19" Type="http://schemas.openxmlformats.org/officeDocument/2006/relationships/slide" Target="slides/slide16.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ee Markum" userId="f1d038831208603d" providerId="LiveId" clId="{0CEF4671-7C06-4001-8078-6EDB4746CC67}"/>
    <pc:docChg chg="delSld">
      <pc:chgData name="Lee Markum" userId="f1d038831208603d" providerId="LiveId" clId="{0CEF4671-7C06-4001-8078-6EDB4746CC67}" dt="2025-05-13T21:53:25.764" v="10" actId="2696"/>
      <pc:docMkLst>
        <pc:docMk/>
      </pc:docMkLst>
      <pc:sldChg chg="del">
        <pc:chgData name="Lee Markum" userId="f1d038831208603d" providerId="LiveId" clId="{0CEF4671-7C06-4001-8078-6EDB4746CC67}" dt="2025-05-13T21:50:50.297" v="0" actId="2696"/>
        <pc:sldMkLst>
          <pc:docMk/>
          <pc:sldMk cId="0" sldId="257"/>
        </pc:sldMkLst>
      </pc:sldChg>
      <pc:sldChg chg="del">
        <pc:chgData name="Lee Markum" userId="f1d038831208603d" providerId="LiveId" clId="{0CEF4671-7C06-4001-8078-6EDB4746CC67}" dt="2025-05-13T21:51:04.764" v="1" actId="2696"/>
        <pc:sldMkLst>
          <pc:docMk/>
          <pc:sldMk cId="0" sldId="261"/>
        </pc:sldMkLst>
      </pc:sldChg>
      <pc:sldChg chg="del">
        <pc:chgData name="Lee Markum" userId="f1d038831208603d" providerId="LiveId" clId="{0CEF4671-7C06-4001-8078-6EDB4746CC67}" dt="2025-05-13T21:51:10.770" v="2" actId="2696"/>
        <pc:sldMkLst>
          <pc:docMk/>
          <pc:sldMk cId="0" sldId="263"/>
        </pc:sldMkLst>
      </pc:sldChg>
      <pc:sldChg chg="del">
        <pc:chgData name="Lee Markum" userId="f1d038831208603d" providerId="LiveId" clId="{0CEF4671-7C06-4001-8078-6EDB4746CC67}" dt="2025-05-13T21:51:24.069" v="3" actId="2696"/>
        <pc:sldMkLst>
          <pc:docMk/>
          <pc:sldMk cId="0" sldId="268"/>
        </pc:sldMkLst>
      </pc:sldChg>
      <pc:sldChg chg="del">
        <pc:chgData name="Lee Markum" userId="f1d038831208603d" providerId="LiveId" clId="{0CEF4671-7C06-4001-8078-6EDB4746CC67}" dt="2025-05-13T21:51:24.069" v="3" actId="2696"/>
        <pc:sldMkLst>
          <pc:docMk/>
          <pc:sldMk cId="0" sldId="269"/>
        </pc:sldMkLst>
      </pc:sldChg>
      <pc:sldChg chg="del">
        <pc:chgData name="Lee Markum" userId="f1d038831208603d" providerId="LiveId" clId="{0CEF4671-7C06-4001-8078-6EDB4746CC67}" dt="2025-05-13T21:51:39.697" v="4" actId="2696"/>
        <pc:sldMkLst>
          <pc:docMk/>
          <pc:sldMk cId="0" sldId="276"/>
        </pc:sldMkLst>
      </pc:sldChg>
      <pc:sldChg chg="del">
        <pc:chgData name="Lee Markum" userId="f1d038831208603d" providerId="LiveId" clId="{0CEF4671-7C06-4001-8078-6EDB4746CC67}" dt="2025-05-13T21:51:39.697" v="4" actId="2696"/>
        <pc:sldMkLst>
          <pc:docMk/>
          <pc:sldMk cId="0" sldId="277"/>
        </pc:sldMkLst>
      </pc:sldChg>
      <pc:sldChg chg="del">
        <pc:chgData name="Lee Markum" userId="f1d038831208603d" providerId="LiveId" clId="{0CEF4671-7C06-4001-8078-6EDB4746CC67}" dt="2025-05-13T21:51:39.697" v="4" actId="2696"/>
        <pc:sldMkLst>
          <pc:docMk/>
          <pc:sldMk cId="0" sldId="278"/>
        </pc:sldMkLst>
      </pc:sldChg>
      <pc:sldChg chg="del">
        <pc:chgData name="Lee Markum" userId="f1d038831208603d" providerId="LiveId" clId="{0CEF4671-7C06-4001-8078-6EDB4746CC67}" dt="2025-05-13T21:51:39.697" v="4" actId="2696"/>
        <pc:sldMkLst>
          <pc:docMk/>
          <pc:sldMk cId="0" sldId="279"/>
        </pc:sldMkLst>
      </pc:sldChg>
      <pc:sldChg chg="del">
        <pc:chgData name="Lee Markum" userId="f1d038831208603d" providerId="LiveId" clId="{0CEF4671-7C06-4001-8078-6EDB4746CC67}" dt="2025-05-13T21:51:53.043" v="5" actId="2696"/>
        <pc:sldMkLst>
          <pc:docMk/>
          <pc:sldMk cId="0" sldId="284"/>
        </pc:sldMkLst>
      </pc:sldChg>
      <pc:sldChg chg="del">
        <pc:chgData name="Lee Markum" userId="f1d038831208603d" providerId="LiveId" clId="{0CEF4671-7C06-4001-8078-6EDB4746CC67}" dt="2025-05-13T21:51:53.043" v="5" actId="2696"/>
        <pc:sldMkLst>
          <pc:docMk/>
          <pc:sldMk cId="0" sldId="285"/>
        </pc:sldMkLst>
      </pc:sldChg>
      <pc:sldChg chg="del">
        <pc:chgData name="Lee Markum" userId="f1d038831208603d" providerId="LiveId" clId="{0CEF4671-7C06-4001-8078-6EDB4746CC67}" dt="2025-05-13T21:52:01.179" v="6" actId="47"/>
        <pc:sldMkLst>
          <pc:docMk/>
          <pc:sldMk cId="0" sldId="288"/>
        </pc:sldMkLst>
      </pc:sldChg>
      <pc:sldChg chg="del">
        <pc:chgData name="Lee Markum" userId="f1d038831208603d" providerId="LiveId" clId="{0CEF4671-7C06-4001-8078-6EDB4746CC67}" dt="2025-05-13T21:52:40.331" v="7" actId="2696"/>
        <pc:sldMkLst>
          <pc:docMk/>
          <pc:sldMk cId="0" sldId="296"/>
        </pc:sldMkLst>
      </pc:sldChg>
      <pc:sldChg chg="del">
        <pc:chgData name="Lee Markum" userId="f1d038831208603d" providerId="LiveId" clId="{0CEF4671-7C06-4001-8078-6EDB4746CC67}" dt="2025-05-13T21:52:40.331" v="7" actId="2696"/>
        <pc:sldMkLst>
          <pc:docMk/>
          <pc:sldMk cId="0" sldId="297"/>
        </pc:sldMkLst>
      </pc:sldChg>
      <pc:sldChg chg="del">
        <pc:chgData name="Lee Markum" userId="f1d038831208603d" providerId="LiveId" clId="{0CEF4671-7C06-4001-8078-6EDB4746CC67}" dt="2025-05-13T21:52:40.331" v="7" actId="2696"/>
        <pc:sldMkLst>
          <pc:docMk/>
          <pc:sldMk cId="0" sldId="298"/>
        </pc:sldMkLst>
      </pc:sldChg>
      <pc:sldChg chg="del">
        <pc:chgData name="Lee Markum" userId="f1d038831208603d" providerId="LiveId" clId="{0CEF4671-7C06-4001-8078-6EDB4746CC67}" dt="2025-05-13T21:52:49.840" v="8" actId="2696"/>
        <pc:sldMkLst>
          <pc:docMk/>
          <pc:sldMk cId="0" sldId="300"/>
        </pc:sldMkLst>
      </pc:sldChg>
      <pc:sldChg chg="del">
        <pc:chgData name="Lee Markum" userId="f1d038831208603d" providerId="LiveId" clId="{0CEF4671-7C06-4001-8078-6EDB4746CC67}" dt="2025-05-13T21:52:49.840" v="8" actId="2696"/>
        <pc:sldMkLst>
          <pc:docMk/>
          <pc:sldMk cId="0" sldId="301"/>
        </pc:sldMkLst>
      </pc:sldChg>
      <pc:sldChg chg="del">
        <pc:chgData name="Lee Markum" userId="f1d038831208603d" providerId="LiveId" clId="{0CEF4671-7C06-4001-8078-6EDB4746CC67}" dt="2025-05-13T21:53:11.980" v="9" actId="2696"/>
        <pc:sldMkLst>
          <pc:docMk/>
          <pc:sldMk cId="0" sldId="325"/>
        </pc:sldMkLst>
      </pc:sldChg>
      <pc:sldChg chg="del">
        <pc:chgData name="Lee Markum" userId="f1d038831208603d" providerId="LiveId" clId="{0CEF4671-7C06-4001-8078-6EDB4746CC67}" dt="2025-05-13T21:53:11.980" v="9" actId="2696"/>
        <pc:sldMkLst>
          <pc:docMk/>
          <pc:sldMk cId="0" sldId="326"/>
        </pc:sldMkLst>
      </pc:sldChg>
      <pc:sldChg chg="del">
        <pc:chgData name="Lee Markum" userId="f1d038831208603d" providerId="LiveId" clId="{0CEF4671-7C06-4001-8078-6EDB4746CC67}" dt="2025-05-13T21:53:11.980" v="9" actId="2696"/>
        <pc:sldMkLst>
          <pc:docMk/>
          <pc:sldMk cId="0" sldId="327"/>
        </pc:sldMkLst>
      </pc:sldChg>
      <pc:sldChg chg="del">
        <pc:chgData name="Lee Markum" userId="f1d038831208603d" providerId="LiveId" clId="{0CEF4671-7C06-4001-8078-6EDB4746CC67}" dt="2025-05-13T21:53:25.764" v="10" actId="2696"/>
        <pc:sldMkLst>
          <pc:docMk/>
          <pc:sldMk cId="0" sldId="335"/>
        </pc:sldMkLst>
      </pc:sldChg>
      <pc:sldChg chg="del">
        <pc:chgData name="Lee Markum" userId="f1d038831208603d" providerId="LiveId" clId="{0CEF4671-7C06-4001-8078-6EDB4746CC67}" dt="2025-05-13T21:53:25.764" v="10" actId="2696"/>
        <pc:sldMkLst>
          <pc:docMk/>
          <pc:sldMk cId="0" sldId="336"/>
        </pc:sldMkLst>
      </pc:sldChg>
    </pc:docChg>
  </pc:docChgLst>
</pc:chgInfo>
</file>

<file path=ppt/media/image1.png>
</file>

<file path=ppt/media/image10.png>
</file>

<file path=ppt/media/image11.svg>
</file>

<file path=ppt/media/image12.png>
</file>

<file path=ppt/media/image13.png>
</file>

<file path=ppt/media/image14.sv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jpeg>
</file>

<file path=ppt/media/image3.png>
</file>

<file path=ppt/media/image4.jpeg>
</file>

<file path=ppt/media/image6.jpe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 name="Google Shape;86;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Good morning and I'm glad everyone could join us.  This morning we're going to be talking about “Modern SQL Server Features That Make Life Better.”</a:t>
            </a:r>
            <a:endParaRPr/>
          </a:p>
        </p:txBody>
      </p:sp>
      <p:sp>
        <p:nvSpPr>
          <p:cNvPr id="87" name="Google Shape;87;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6" name="Google Shape;266;p1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1D1C1D"/>
              </a:buClr>
              <a:buSzPts val="1800"/>
              <a:buFont typeface="Lato"/>
              <a:buNone/>
            </a:pPr>
            <a:r>
              <a:rPr lang="en-US" i="0">
                <a:solidFill>
                  <a:srgbClr val="1D1C1D"/>
                </a:solidFill>
                <a:latin typeface="Arial"/>
                <a:ea typeface="Arial"/>
                <a:cs typeface="Arial"/>
                <a:sym typeface="Arial"/>
              </a:rPr>
              <a:t>Memory Grant Feedback is meant to help with scenarios when too much or too little memory is requested for a query.  When a query needs to run, a request for memory is made so that the query can run. This is called a memory grant. Once received, then a query can continue being processed by the engine.</a:t>
            </a:r>
            <a:endParaRPr>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i="0">
              <a:solidFill>
                <a:srgbClr val="1D1C1D"/>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2800"/>
              <a:buFont typeface="Calibri"/>
              <a:buNone/>
            </a:pPr>
            <a:r>
              <a:rPr lang="en-US">
                <a:latin typeface="Arial"/>
                <a:ea typeface="Arial"/>
                <a:cs typeface="Arial"/>
                <a:sym typeface="Arial"/>
              </a:rPr>
              <a:t>For an excessive memory grant condition, if the granted memory is more than two times the size of the actual used memory, memory grant feedback will recalculate the memory grant and update the cached plan with the new, lower value.</a:t>
            </a:r>
            <a:endParaRPr i="0">
              <a:solidFill>
                <a:srgbClr val="1D1C1D"/>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i="0">
              <a:solidFill>
                <a:srgbClr val="1D1C1D"/>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i="0">
              <a:solidFill>
                <a:srgbClr val="1D1C1D"/>
              </a:solidFill>
              <a:latin typeface="Arial"/>
              <a:ea typeface="Arial"/>
              <a:cs typeface="Arial"/>
              <a:sym typeface="Arial"/>
            </a:endParaRPr>
          </a:p>
          <a:p>
            <a:pPr marL="0" marR="0" lvl="0" indent="0" algn="l" rtl="0">
              <a:lnSpc>
                <a:spcPct val="100000"/>
              </a:lnSpc>
              <a:spcBef>
                <a:spcPts val="0"/>
              </a:spcBef>
              <a:spcAft>
                <a:spcPts val="0"/>
              </a:spcAft>
              <a:buClr>
                <a:srgbClr val="1D1C1D"/>
              </a:buClr>
              <a:buSzPts val="1800"/>
              <a:buFont typeface="Lato"/>
              <a:buNone/>
            </a:pPr>
            <a:r>
              <a:rPr lang="en-US" i="0">
                <a:solidFill>
                  <a:srgbClr val="1D1C1D"/>
                </a:solidFill>
                <a:latin typeface="Arial"/>
                <a:ea typeface="Arial"/>
                <a:cs typeface="Arial"/>
                <a:sym typeface="Arial"/>
              </a:rPr>
              <a:t>A memory grant that is too small can occur when SQL Server underestimates the number of rows involved in an operation. When this happens then a spill to disk over on </a:t>
            </a:r>
            <a:r>
              <a:rPr lang="en-US" i="0" err="1">
                <a:solidFill>
                  <a:srgbClr val="1D1C1D"/>
                </a:solidFill>
                <a:latin typeface="Arial"/>
                <a:ea typeface="Arial"/>
                <a:cs typeface="Arial"/>
                <a:sym typeface="Arial"/>
              </a:rPr>
              <a:t>Tempdb</a:t>
            </a:r>
            <a:r>
              <a:rPr lang="en-US" i="0">
                <a:solidFill>
                  <a:srgbClr val="1D1C1D"/>
                </a:solidFill>
                <a:latin typeface="Arial"/>
                <a:ea typeface="Arial"/>
                <a:cs typeface="Arial"/>
                <a:sym typeface="Arial"/>
              </a:rPr>
              <a:t> occurs. This means that the data that couldn’t be handled in memory was processed on disk in </a:t>
            </a:r>
            <a:r>
              <a:rPr lang="en-US" i="0" err="1">
                <a:solidFill>
                  <a:srgbClr val="1D1C1D"/>
                </a:solidFill>
                <a:latin typeface="Arial"/>
                <a:ea typeface="Arial"/>
                <a:cs typeface="Arial"/>
                <a:sym typeface="Arial"/>
              </a:rPr>
              <a:t>TempDB</a:t>
            </a:r>
            <a:r>
              <a:rPr lang="en-US" i="0">
                <a:solidFill>
                  <a:srgbClr val="1D1C1D"/>
                </a:solidFill>
                <a:latin typeface="Arial"/>
                <a:ea typeface="Arial"/>
                <a:cs typeface="Arial"/>
                <a:sym typeface="Arial"/>
              </a:rPr>
              <a:t>. When a disk spill occurs in these newer versions of SQL Server, the engine now adjusts to provide the query more memory the next time it runs, thus avoiding the spill to </a:t>
            </a:r>
            <a:r>
              <a:rPr lang="en-US" i="0" err="1">
                <a:solidFill>
                  <a:srgbClr val="1D1C1D"/>
                </a:solidFill>
                <a:latin typeface="Arial"/>
                <a:ea typeface="Arial"/>
                <a:cs typeface="Arial"/>
                <a:sym typeface="Arial"/>
              </a:rPr>
              <a:t>Tempdb</a:t>
            </a:r>
            <a:r>
              <a:rPr lang="en-US" i="0">
                <a:solidFill>
                  <a:srgbClr val="1D1C1D"/>
                </a:solidFill>
                <a:latin typeface="Arial"/>
                <a:ea typeface="Arial"/>
                <a:cs typeface="Arial"/>
                <a:sym typeface="Arial"/>
              </a:rPr>
              <a:t> and making performance better next time.</a:t>
            </a:r>
            <a:endParaRPr>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i="0">
              <a:solidFill>
                <a:srgbClr val="1D1C1D"/>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2800"/>
              <a:buFont typeface="Calibri"/>
              <a:buNone/>
            </a:pPr>
            <a:r>
              <a:rPr lang="en-US">
                <a:solidFill>
                  <a:srgbClr val="161616"/>
                </a:solidFill>
                <a:highlight>
                  <a:srgbClr val="FFFFFF"/>
                </a:highlight>
                <a:latin typeface="Arial"/>
                <a:ea typeface="Arial"/>
                <a:cs typeface="Arial"/>
                <a:sym typeface="Arial"/>
              </a:rPr>
              <a:t>Spill events are reported to memory grant feedback and can be surfaced via the </a:t>
            </a:r>
            <a:r>
              <a:rPr lang="en-US" err="1">
                <a:solidFill>
                  <a:srgbClr val="161616"/>
                </a:solidFill>
                <a:latin typeface="Arial"/>
                <a:ea typeface="Arial"/>
                <a:cs typeface="Arial"/>
                <a:sym typeface="Arial"/>
              </a:rPr>
              <a:t>spilling_report_to_memory_grant_feedback</a:t>
            </a:r>
            <a:r>
              <a:rPr lang="en-US">
                <a:solidFill>
                  <a:srgbClr val="161616"/>
                </a:solidFill>
                <a:highlight>
                  <a:srgbClr val="FFFFFF"/>
                </a:highlight>
                <a:latin typeface="Arial"/>
                <a:ea typeface="Arial"/>
                <a:cs typeface="Arial"/>
                <a:sym typeface="Arial"/>
              </a:rPr>
              <a:t> extended event.</a:t>
            </a:r>
            <a:endParaRPr i="0">
              <a:solidFill>
                <a:srgbClr val="1D1C1D"/>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i="0">
              <a:solidFill>
                <a:srgbClr val="1D1C1D"/>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sz="1800" b="0" i="0">
              <a:solidFill>
                <a:srgbClr val="1D1C1D"/>
              </a:solidFill>
              <a:latin typeface="Lato"/>
              <a:ea typeface="Lato"/>
              <a:cs typeface="Lato"/>
              <a:sym typeface="Lato"/>
            </a:endParaRPr>
          </a:p>
        </p:txBody>
      </p:sp>
      <p:sp>
        <p:nvSpPr>
          <p:cNvPr id="267" name="Google Shape;267;p1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12</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8" name="Google Shape;278;p1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1D1C1D"/>
              </a:buClr>
              <a:buSzPts val="1800"/>
              <a:buFont typeface="Lato"/>
              <a:buNone/>
            </a:pPr>
            <a:endParaRPr/>
          </a:p>
          <a:p>
            <a:pPr marL="0" marR="0" lvl="0" indent="0" algn="l" rtl="0">
              <a:lnSpc>
                <a:spcPct val="100000"/>
              </a:lnSpc>
              <a:spcBef>
                <a:spcPts val="0"/>
              </a:spcBef>
              <a:spcAft>
                <a:spcPts val="0"/>
              </a:spcAft>
              <a:buClr>
                <a:schemeClr val="dk1"/>
              </a:buClr>
              <a:buSzPts val="1800"/>
              <a:buFont typeface="Calibri"/>
              <a:buNone/>
            </a:pPr>
            <a:endParaRPr sz="1800" b="0" i="0">
              <a:solidFill>
                <a:srgbClr val="1D1C1D"/>
              </a:solidFill>
              <a:latin typeface="Lato"/>
              <a:ea typeface="Lato"/>
              <a:cs typeface="Lato"/>
              <a:sym typeface="Lato"/>
            </a:endParaRPr>
          </a:p>
          <a:p>
            <a:pPr marL="0" marR="0" lvl="0" indent="0" algn="l" rtl="0">
              <a:lnSpc>
                <a:spcPct val="100000"/>
              </a:lnSpc>
              <a:spcBef>
                <a:spcPts val="0"/>
              </a:spcBef>
              <a:spcAft>
                <a:spcPts val="0"/>
              </a:spcAft>
              <a:buClr>
                <a:schemeClr val="dk1"/>
              </a:buClr>
              <a:buSzPts val="1800"/>
              <a:buFont typeface="Calibri"/>
              <a:buNone/>
            </a:pPr>
            <a:endParaRPr sz="1800" b="0" i="0">
              <a:solidFill>
                <a:srgbClr val="1D1C1D"/>
              </a:solidFill>
              <a:latin typeface="Lato"/>
              <a:ea typeface="Lato"/>
              <a:cs typeface="Lato"/>
              <a:sym typeface="Lato"/>
            </a:endParaRPr>
          </a:p>
        </p:txBody>
      </p:sp>
      <p:sp>
        <p:nvSpPr>
          <p:cNvPr id="279" name="Google Shape;279;p1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13</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350845865ce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90" name="Google Shape;290;g350845865ce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1D1C1D"/>
              </a:buClr>
              <a:buSzPts val="1800"/>
              <a:buFont typeface="Lato"/>
              <a:buNone/>
            </a:pPr>
            <a:endParaRPr/>
          </a:p>
          <a:p>
            <a:pPr marL="0" marR="0" lvl="0" indent="0" algn="l" rtl="0">
              <a:lnSpc>
                <a:spcPct val="100000"/>
              </a:lnSpc>
              <a:spcBef>
                <a:spcPts val="0"/>
              </a:spcBef>
              <a:spcAft>
                <a:spcPts val="0"/>
              </a:spcAft>
              <a:buClr>
                <a:schemeClr val="dk1"/>
              </a:buClr>
              <a:buSzPts val="1800"/>
              <a:buFont typeface="Calibri"/>
              <a:buNone/>
            </a:pPr>
            <a:endParaRPr sz="1800" b="0" i="0">
              <a:solidFill>
                <a:srgbClr val="1D1C1D"/>
              </a:solidFill>
              <a:latin typeface="Lato"/>
              <a:ea typeface="Lato"/>
              <a:cs typeface="Lato"/>
              <a:sym typeface="Lato"/>
            </a:endParaRPr>
          </a:p>
          <a:p>
            <a:pPr marL="0" marR="0" lvl="0" indent="0" algn="l" rtl="0">
              <a:lnSpc>
                <a:spcPct val="100000"/>
              </a:lnSpc>
              <a:spcBef>
                <a:spcPts val="0"/>
              </a:spcBef>
              <a:spcAft>
                <a:spcPts val="0"/>
              </a:spcAft>
              <a:buClr>
                <a:schemeClr val="dk1"/>
              </a:buClr>
              <a:buSzPts val="1800"/>
              <a:buFont typeface="Calibri"/>
              <a:buNone/>
            </a:pPr>
            <a:endParaRPr sz="1800" b="0" i="0">
              <a:solidFill>
                <a:srgbClr val="1D1C1D"/>
              </a:solidFill>
              <a:latin typeface="Lato"/>
              <a:ea typeface="Lato"/>
              <a:cs typeface="Lato"/>
              <a:sym typeface="Lato"/>
            </a:endParaRPr>
          </a:p>
        </p:txBody>
      </p:sp>
      <p:sp>
        <p:nvSpPr>
          <p:cNvPr id="291" name="Google Shape;291;g350845865ce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14</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02" name="Google Shape;302;p1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1D1C1D"/>
              </a:buClr>
              <a:buSzPts val="1800"/>
              <a:buFont typeface="Lato"/>
              <a:buNone/>
            </a:pPr>
            <a:r>
              <a:rPr lang="en-US" i="0">
                <a:solidFill>
                  <a:srgbClr val="1D1C1D"/>
                </a:solidFill>
                <a:latin typeface="Arial"/>
                <a:ea typeface="Arial"/>
                <a:cs typeface="Arial"/>
                <a:sym typeface="Arial"/>
              </a:rPr>
              <a:t>In SQL Server 2022, at compat level 160 and with Query Store enabled, memory grant feedback is persisted in the Query Store. No longer is memory grant feedback information lost when SQL Server restarts or the machine is rebooted.</a:t>
            </a:r>
            <a:endParaRPr>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i="0">
              <a:solidFill>
                <a:srgbClr val="1D1C1D"/>
              </a:solidFill>
              <a:latin typeface="Arial"/>
              <a:ea typeface="Arial"/>
              <a:cs typeface="Arial"/>
              <a:sym typeface="Arial"/>
            </a:endParaRPr>
          </a:p>
          <a:p>
            <a:pPr marL="0" marR="0" lvl="0" indent="0" algn="l" rtl="0">
              <a:lnSpc>
                <a:spcPct val="100000"/>
              </a:lnSpc>
              <a:spcBef>
                <a:spcPts val="0"/>
              </a:spcBef>
              <a:spcAft>
                <a:spcPts val="0"/>
              </a:spcAft>
              <a:buClr>
                <a:srgbClr val="1D1C1D"/>
              </a:buClr>
              <a:buSzPts val="1800"/>
              <a:buFont typeface="Lato"/>
              <a:buNone/>
            </a:pPr>
            <a:r>
              <a:rPr lang="en-US" i="0">
                <a:solidFill>
                  <a:srgbClr val="1D1C1D"/>
                </a:solidFill>
                <a:latin typeface="Arial"/>
                <a:ea typeface="Arial"/>
                <a:cs typeface="Arial"/>
                <a:sym typeface="Arial"/>
              </a:rPr>
              <a:t>Additionally, rather than queries experiencing the potential for excessive and then too little memory grant, like in SQL Server 2017, a percentile calculation is used over the course of several executions of the same query. This prevents large swings in memory grants for  the same query that uses different parameter values.</a:t>
            </a:r>
            <a:endParaRPr>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i="0">
              <a:solidFill>
                <a:srgbClr val="1D1C1D"/>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i="0">
              <a:solidFill>
                <a:srgbClr val="1D1C1D"/>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2800"/>
              <a:buFont typeface="Calibri"/>
              <a:buNone/>
            </a:pPr>
            <a:r>
              <a:rPr lang="en-US">
                <a:latin typeface="Arial"/>
                <a:ea typeface="Arial"/>
                <a:cs typeface="Arial"/>
                <a:sym typeface="Arial"/>
              </a:rPr>
              <a:t>“This feature was introduced in SQL Server 2022 (16.x), however this performance enhancement is available for queries that operate in the database compatibility level 140 (introduced in SQL Server 2017) or higher, or the QUERY_OPTIMIZER_COMPATIBILITY_LEVEL_n hint of 140 and higher, and when Query Store is enabled for the database and is in a "read write" state.</a:t>
            </a:r>
            <a:r>
              <a:rPr lang="en-US" i="0">
                <a:solidFill>
                  <a:srgbClr val="1D1C1D"/>
                </a:solidFill>
                <a:latin typeface="Arial"/>
                <a:ea typeface="Arial"/>
                <a:cs typeface="Arial"/>
                <a:sym typeface="Arial"/>
              </a:rPr>
              <a:t>”</a:t>
            </a:r>
            <a:endParaRPr>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i="0">
              <a:solidFill>
                <a:srgbClr val="1D1C1D"/>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sz="1800" b="0" i="0">
              <a:solidFill>
                <a:srgbClr val="1D1C1D"/>
              </a:solidFill>
              <a:latin typeface="Lato"/>
              <a:ea typeface="Lato"/>
              <a:cs typeface="Lato"/>
              <a:sym typeface="Lato"/>
            </a:endParaRPr>
          </a:p>
        </p:txBody>
      </p:sp>
      <p:sp>
        <p:nvSpPr>
          <p:cNvPr id="303" name="Google Shape;303;p1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15</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g2fc35f59b67_0_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14" name="Google Shape;314;g2fc35f59b67_0_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1D1C1D"/>
              </a:buClr>
              <a:buSzPts val="1800"/>
              <a:buFont typeface="Lato"/>
              <a:buNone/>
            </a:pPr>
            <a:r>
              <a:rPr lang="en-US" i="0">
                <a:solidFill>
                  <a:srgbClr val="1D1C1D"/>
                </a:solidFill>
                <a:latin typeface="Arial"/>
                <a:ea typeface="Arial"/>
                <a:cs typeface="Arial"/>
                <a:sym typeface="Arial"/>
              </a:rPr>
              <a:t>In SQL Server 2022, at compat level 160 and with Query Store enabled, memory grant feedback is persisted in the Query Store. No longer is memory grant feedback information lost when SQL Server restarts or the machine is rebooted.</a:t>
            </a:r>
            <a:endParaRPr>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i="0">
              <a:solidFill>
                <a:srgbClr val="1D1C1D"/>
              </a:solidFill>
              <a:latin typeface="Arial"/>
              <a:ea typeface="Arial"/>
              <a:cs typeface="Arial"/>
              <a:sym typeface="Arial"/>
            </a:endParaRPr>
          </a:p>
          <a:p>
            <a:pPr marL="0" marR="0" lvl="0" indent="0" algn="l" rtl="0">
              <a:lnSpc>
                <a:spcPct val="100000"/>
              </a:lnSpc>
              <a:spcBef>
                <a:spcPts val="0"/>
              </a:spcBef>
              <a:spcAft>
                <a:spcPts val="0"/>
              </a:spcAft>
              <a:buClr>
                <a:srgbClr val="1D1C1D"/>
              </a:buClr>
              <a:buSzPts val="1800"/>
              <a:buFont typeface="Lato"/>
              <a:buNone/>
            </a:pPr>
            <a:r>
              <a:rPr lang="en-US" i="0">
                <a:solidFill>
                  <a:srgbClr val="1D1C1D"/>
                </a:solidFill>
                <a:latin typeface="Arial"/>
                <a:ea typeface="Arial"/>
                <a:cs typeface="Arial"/>
                <a:sym typeface="Arial"/>
              </a:rPr>
              <a:t>Additionally, rather than queries experiencing the potential for excessive and then too little memory grant, like in SQL Server 2017, a percentile calculation is used over the course of several executions of the same query. This prevents large swings in memory grants for  the same query that uses different parameter values.</a:t>
            </a:r>
            <a:endParaRPr>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i="0">
              <a:solidFill>
                <a:srgbClr val="1D1C1D"/>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i="0">
              <a:solidFill>
                <a:srgbClr val="1D1C1D"/>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2800"/>
              <a:buFont typeface="Calibri"/>
              <a:buNone/>
            </a:pPr>
            <a:r>
              <a:rPr lang="en-US">
                <a:latin typeface="Arial"/>
                <a:ea typeface="Arial"/>
                <a:cs typeface="Arial"/>
                <a:sym typeface="Arial"/>
              </a:rPr>
              <a:t>“This feature was introduced in SQL Server 2022 (16.x), however this performance enhancement is available for queries that operate in the database compatibility level 140 (introduced in SQL Server 2017) or higher, or the QUERY_OPTIMIZER_COMPATIBILITY_LEVEL_n hint of 140 and higher, and when Query Store is enabled for the database and is in a "read write" state.</a:t>
            </a:r>
            <a:r>
              <a:rPr lang="en-US" i="0">
                <a:solidFill>
                  <a:srgbClr val="1D1C1D"/>
                </a:solidFill>
                <a:latin typeface="Arial"/>
                <a:ea typeface="Arial"/>
                <a:cs typeface="Arial"/>
                <a:sym typeface="Arial"/>
              </a:rPr>
              <a:t>”</a:t>
            </a:r>
            <a:endParaRPr>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i="0">
              <a:solidFill>
                <a:srgbClr val="1D1C1D"/>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sz="1800" b="0" i="0">
              <a:solidFill>
                <a:srgbClr val="1D1C1D"/>
              </a:solidFill>
              <a:latin typeface="Lato"/>
              <a:ea typeface="Lato"/>
              <a:cs typeface="Lato"/>
              <a:sym typeface="Lato"/>
            </a:endParaRPr>
          </a:p>
        </p:txBody>
      </p:sp>
      <p:sp>
        <p:nvSpPr>
          <p:cNvPr id="315" name="Google Shape;315;g2fc35f59b67_0_3: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16</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27" name="Google Shape;327;p1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7000"/>
              </a:lnSpc>
              <a:spcBef>
                <a:spcPts val="0"/>
              </a:spcBef>
              <a:spcAft>
                <a:spcPts val="0"/>
              </a:spcAft>
              <a:buNone/>
            </a:pPr>
            <a:r>
              <a:rPr lang="en-US" sz="2800"/>
              <a:t>DOP feedback self-adjusts DOP to avoid excess parallelism. If parallelism usage is deemed inefficient, DOP feedback lowers the DOP for the next execution of the query, from whatever is the configured DOP, and verify if it helps.</a:t>
            </a:r>
            <a:endParaRPr sz="1800">
              <a:latin typeface="Calibri"/>
              <a:ea typeface="Calibri"/>
              <a:cs typeface="Calibri"/>
              <a:sym typeface="Calibri"/>
            </a:endParaRPr>
          </a:p>
        </p:txBody>
      </p:sp>
      <p:sp>
        <p:nvSpPr>
          <p:cNvPr id="328" name="Google Shape;328;p1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17</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p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87" name="Google Shape;387;p2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Query Store solves the challenge of persisting performance data over time. Prior to Query Store, there was the Management Data Warehouse in SQL Server, and that feature can still be enabled, but Query Store is superior to Management Data Warehouse.</a:t>
            </a:r>
            <a:endParaRPr/>
          </a:p>
          <a:p>
            <a:pPr marL="0" lvl="0" indent="0" algn="l" rtl="0">
              <a:spcBef>
                <a:spcPts val="0"/>
              </a:spcBef>
              <a:spcAft>
                <a:spcPts val="0"/>
              </a:spcAft>
              <a:buNone/>
            </a:pPr>
            <a:endParaRPr/>
          </a:p>
          <a:p>
            <a:pPr marL="0" lvl="0" indent="0" algn="l" rtl="0">
              <a:spcBef>
                <a:spcPts val="0"/>
              </a:spcBef>
              <a:spcAft>
                <a:spcPts val="0"/>
              </a:spcAft>
              <a:buNone/>
            </a:pPr>
            <a:r>
              <a:rPr lang="en-US"/>
              <a:t> Query Store is easier to turn on and has very little management needed, unlike what I experienced when testing the Management Data Warehouse feature. Outside of that, you had to have a server-side trace collecting data, or later, extended events sessions capturing performance. </a:t>
            </a:r>
            <a:endParaRPr/>
          </a:p>
          <a:p>
            <a:pPr marL="0" lvl="0" indent="0" algn="l" rtl="0">
              <a:spcBef>
                <a:spcPts val="0"/>
              </a:spcBef>
              <a:spcAft>
                <a:spcPts val="0"/>
              </a:spcAft>
              <a:buNone/>
            </a:pPr>
            <a:endParaRPr/>
          </a:p>
          <a:p>
            <a:pPr marL="0" lvl="0" indent="0" algn="l" rtl="0">
              <a:spcBef>
                <a:spcPts val="0"/>
              </a:spcBef>
              <a:spcAft>
                <a:spcPts val="0"/>
              </a:spcAft>
              <a:buNone/>
            </a:pPr>
            <a:r>
              <a:rPr lang="en-US"/>
              <a:t>Both of these methods, but particularly server-side trace, has some significant overhead depending on what you’re trying to capture – like query plans, for example. You could also do things like record the output of Adam Machanic’s sp_whoisactive to a database. </a:t>
            </a:r>
            <a:endParaRPr/>
          </a:p>
          <a:p>
            <a:pPr marL="0" lvl="0" indent="0" algn="l" rtl="0">
              <a:spcBef>
                <a:spcPts val="0"/>
              </a:spcBef>
              <a:spcAft>
                <a:spcPts val="0"/>
              </a:spcAft>
              <a:buNone/>
            </a:pPr>
            <a:endParaRPr/>
          </a:p>
          <a:p>
            <a:pPr marL="0" lvl="0" indent="0" algn="l" rtl="0">
              <a:spcBef>
                <a:spcPts val="0"/>
              </a:spcBef>
              <a:spcAft>
                <a:spcPts val="0"/>
              </a:spcAft>
              <a:buNone/>
            </a:pPr>
            <a:r>
              <a:rPr lang="en-US"/>
              <a:t>I don’t think any of these approaches gives you the kind of insight that Query Store provides and all of these previously mentioned options are things that you would have to manage on a regular basis, or put a fair amount of effort into just to set up and capture what you’re interested in. </a:t>
            </a:r>
            <a:endParaRPr/>
          </a:p>
          <a:p>
            <a:pPr marL="0" lvl="0" indent="0" algn="l" rtl="0">
              <a:spcBef>
                <a:spcPts val="0"/>
              </a:spcBef>
              <a:spcAft>
                <a:spcPts val="0"/>
              </a:spcAft>
              <a:buNone/>
            </a:pPr>
            <a:endParaRPr/>
          </a:p>
          <a:p>
            <a:pPr marL="0" lvl="0" indent="0" algn="l" rtl="0">
              <a:spcBef>
                <a:spcPts val="0"/>
              </a:spcBef>
              <a:spcAft>
                <a:spcPts val="0"/>
              </a:spcAft>
              <a:buNone/>
            </a:pPr>
            <a:r>
              <a:rPr lang="en-US"/>
              <a:t>So, Query Store makes life better simply by freeing you from having to create and manage your own monitoring process or convince your boss to buy pricey monitoring software from a 3</a:t>
            </a:r>
            <a:r>
              <a:rPr lang="en-US" baseline="30000"/>
              <a:t>rd</a:t>
            </a:r>
            <a:r>
              <a:rPr lang="en-US"/>
              <a:t> party. And some employers only want to use native monitoring methods and say so in their job postings. </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388" name="Google Shape;388;p2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18</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350845865ce_0_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99" name="Google Shape;399;g350845865ce_0_2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Query Store solves the challenge of persisting performance data over time. Prior to Query Store, there was the Management Data Warehouse in SQL Server, and that feature can still be enabled, but Query Store is superior to Management Data Warehouse.</a:t>
            </a:r>
            <a:endParaRPr/>
          </a:p>
          <a:p>
            <a:pPr marL="0" lvl="0" indent="0" algn="l" rtl="0">
              <a:spcBef>
                <a:spcPts val="0"/>
              </a:spcBef>
              <a:spcAft>
                <a:spcPts val="0"/>
              </a:spcAft>
              <a:buNone/>
            </a:pPr>
            <a:endParaRPr/>
          </a:p>
          <a:p>
            <a:pPr marL="0" lvl="0" indent="0" algn="l" rtl="0">
              <a:spcBef>
                <a:spcPts val="0"/>
              </a:spcBef>
              <a:spcAft>
                <a:spcPts val="0"/>
              </a:spcAft>
              <a:buNone/>
            </a:pPr>
            <a:r>
              <a:rPr lang="en-US"/>
              <a:t> Query Store is easier to turn on and has very little management needed, unlike what I experienced when testing the Management Data Warehouse feature. Outside of that, you had to have a server-side trace collecting data, or later, extended events sessions capturing performance. </a:t>
            </a:r>
            <a:endParaRPr/>
          </a:p>
          <a:p>
            <a:pPr marL="0" lvl="0" indent="0" algn="l" rtl="0">
              <a:spcBef>
                <a:spcPts val="0"/>
              </a:spcBef>
              <a:spcAft>
                <a:spcPts val="0"/>
              </a:spcAft>
              <a:buNone/>
            </a:pPr>
            <a:endParaRPr/>
          </a:p>
          <a:p>
            <a:pPr marL="0" lvl="0" indent="0" algn="l" rtl="0">
              <a:spcBef>
                <a:spcPts val="0"/>
              </a:spcBef>
              <a:spcAft>
                <a:spcPts val="0"/>
              </a:spcAft>
              <a:buNone/>
            </a:pPr>
            <a:r>
              <a:rPr lang="en-US"/>
              <a:t>Both of these methods, but particularly server-side trace, has some significant overhead depending on what you’re trying to capture – like query plans, for example. You could also do things like record the output of Adam Machanic’s sp_whoisactive to a database. </a:t>
            </a:r>
            <a:endParaRPr/>
          </a:p>
          <a:p>
            <a:pPr marL="0" lvl="0" indent="0" algn="l" rtl="0">
              <a:spcBef>
                <a:spcPts val="0"/>
              </a:spcBef>
              <a:spcAft>
                <a:spcPts val="0"/>
              </a:spcAft>
              <a:buNone/>
            </a:pPr>
            <a:endParaRPr/>
          </a:p>
          <a:p>
            <a:pPr marL="0" lvl="0" indent="0" algn="l" rtl="0">
              <a:spcBef>
                <a:spcPts val="0"/>
              </a:spcBef>
              <a:spcAft>
                <a:spcPts val="0"/>
              </a:spcAft>
              <a:buNone/>
            </a:pPr>
            <a:r>
              <a:rPr lang="en-US"/>
              <a:t>I don’t think any of these approaches gives you the kind of insight that Query Store provides and all of these previously mentioned options are things that you would have to manage on a regular basis, or put a fair amount of effort into just to set up and capture what you’re interested in. </a:t>
            </a:r>
            <a:endParaRPr/>
          </a:p>
          <a:p>
            <a:pPr marL="0" lvl="0" indent="0" algn="l" rtl="0">
              <a:spcBef>
                <a:spcPts val="0"/>
              </a:spcBef>
              <a:spcAft>
                <a:spcPts val="0"/>
              </a:spcAft>
              <a:buNone/>
            </a:pPr>
            <a:endParaRPr/>
          </a:p>
          <a:p>
            <a:pPr marL="0" lvl="0" indent="0" algn="l" rtl="0">
              <a:spcBef>
                <a:spcPts val="0"/>
              </a:spcBef>
              <a:spcAft>
                <a:spcPts val="0"/>
              </a:spcAft>
              <a:buNone/>
            </a:pPr>
            <a:r>
              <a:rPr lang="en-US"/>
              <a:t>So, Query Store makes life better simply by freeing you from having to create and manage your own monitoring process or convince your boss to buy pricey monitoring software from a 3</a:t>
            </a:r>
            <a:r>
              <a:rPr lang="en-US" baseline="30000"/>
              <a:t>rd</a:t>
            </a:r>
            <a:r>
              <a:rPr lang="en-US"/>
              <a:t> party. And some employers only want to use native monitoring methods and say so in their job postings. </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400" name="Google Shape;400;g350845865ce_0_2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19</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g350845865ce_0_6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11" name="Google Shape;411;g350845865ce_0_6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Query Store solves the challenge of persisting performance data over time. Prior to Query Store, there was the Management Data Warehouse in SQL Server, and that feature can still be enabled, but Query Store is superior to Management Data Warehouse.</a:t>
            </a:r>
            <a:endParaRPr/>
          </a:p>
          <a:p>
            <a:pPr marL="0" lvl="0" indent="0" algn="l" rtl="0">
              <a:spcBef>
                <a:spcPts val="0"/>
              </a:spcBef>
              <a:spcAft>
                <a:spcPts val="0"/>
              </a:spcAft>
              <a:buNone/>
            </a:pPr>
            <a:endParaRPr/>
          </a:p>
          <a:p>
            <a:pPr marL="0" lvl="0" indent="0" algn="l" rtl="0">
              <a:spcBef>
                <a:spcPts val="0"/>
              </a:spcBef>
              <a:spcAft>
                <a:spcPts val="0"/>
              </a:spcAft>
              <a:buNone/>
            </a:pPr>
            <a:r>
              <a:rPr lang="en-US"/>
              <a:t> Query Store is easier to turn on and has very little management needed, unlike what I experienced when testing the Management Data Warehouse feature. Outside of that, you had to have a server-side trace collecting data, or later, extended events sessions capturing performance. </a:t>
            </a:r>
            <a:endParaRPr/>
          </a:p>
          <a:p>
            <a:pPr marL="0" lvl="0" indent="0" algn="l" rtl="0">
              <a:spcBef>
                <a:spcPts val="0"/>
              </a:spcBef>
              <a:spcAft>
                <a:spcPts val="0"/>
              </a:spcAft>
              <a:buNone/>
            </a:pPr>
            <a:endParaRPr/>
          </a:p>
          <a:p>
            <a:pPr marL="0" lvl="0" indent="0" algn="l" rtl="0">
              <a:spcBef>
                <a:spcPts val="0"/>
              </a:spcBef>
              <a:spcAft>
                <a:spcPts val="0"/>
              </a:spcAft>
              <a:buNone/>
            </a:pPr>
            <a:r>
              <a:rPr lang="en-US"/>
              <a:t>Both of these methods, but particularly server-side trace, has some significant overhead depending on what you’re trying to capture – like query plans, for example. You could also do things like record the output of Adam Machanic’s sp_whoisactive to a database. </a:t>
            </a:r>
            <a:endParaRPr/>
          </a:p>
          <a:p>
            <a:pPr marL="0" lvl="0" indent="0" algn="l" rtl="0">
              <a:spcBef>
                <a:spcPts val="0"/>
              </a:spcBef>
              <a:spcAft>
                <a:spcPts val="0"/>
              </a:spcAft>
              <a:buNone/>
            </a:pPr>
            <a:endParaRPr/>
          </a:p>
          <a:p>
            <a:pPr marL="0" lvl="0" indent="0" algn="l" rtl="0">
              <a:spcBef>
                <a:spcPts val="0"/>
              </a:spcBef>
              <a:spcAft>
                <a:spcPts val="0"/>
              </a:spcAft>
              <a:buNone/>
            </a:pPr>
            <a:r>
              <a:rPr lang="en-US"/>
              <a:t>I don’t think any of these approaches gives you the kind of insight that Query Store provides and all of these previously mentioned options are things that you would have to manage on a regular basis, or put a fair amount of effort into just to set up and capture what you’re interested in. </a:t>
            </a:r>
            <a:endParaRPr/>
          </a:p>
          <a:p>
            <a:pPr marL="0" lvl="0" indent="0" algn="l" rtl="0">
              <a:spcBef>
                <a:spcPts val="0"/>
              </a:spcBef>
              <a:spcAft>
                <a:spcPts val="0"/>
              </a:spcAft>
              <a:buNone/>
            </a:pPr>
            <a:endParaRPr/>
          </a:p>
          <a:p>
            <a:pPr marL="0" lvl="0" indent="0" algn="l" rtl="0">
              <a:spcBef>
                <a:spcPts val="0"/>
              </a:spcBef>
              <a:spcAft>
                <a:spcPts val="0"/>
              </a:spcAft>
              <a:buNone/>
            </a:pPr>
            <a:r>
              <a:rPr lang="en-US"/>
              <a:t>So, Query Store makes life better simply by freeing you from having to create and manage your own monitoring process or convince your boss to buy pricey monitoring software from a 3</a:t>
            </a:r>
            <a:r>
              <a:rPr lang="en-US" baseline="30000"/>
              <a:t>rd</a:t>
            </a:r>
            <a:r>
              <a:rPr lang="en-US"/>
              <a:t> party. And some employers only want to use native monitoring methods and say so in their job postings. </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412" name="Google Shape;412;g350845865ce_0_6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20</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g350845865ce_0_4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23" name="Google Shape;423;g350845865ce_0_4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Query Store solves the challenge of persisting performance data over time. Prior to Query Store, there was the Management Data Warehouse in SQL Server, and that feature can still be enabled, but Query Store is superior to Management Data Warehouse.</a:t>
            </a:r>
            <a:endParaRPr/>
          </a:p>
          <a:p>
            <a:pPr marL="0" lvl="0" indent="0" algn="l" rtl="0">
              <a:spcBef>
                <a:spcPts val="0"/>
              </a:spcBef>
              <a:spcAft>
                <a:spcPts val="0"/>
              </a:spcAft>
              <a:buNone/>
            </a:pPr>
            <a:endParaRPr/>
          </a:p>
          <a:p>
            <a:pPr marL="0" lvl="0" indent="0" algn="l" rtl="0">
              <a:spcBef>
                <a:spcPts val="0"/>
              </a:spcBef>
              <a:spcAft>
                <a:spcPts val="0"/>
              </a:spcAft>
              <a:buNone/>
            </a:pPr>
            <a:r>
              <a:rPr lang="en-US"/>
              <a:t> Query Store is easier to turn on and has very little management needed, unlike what I experienced when testing the Management Data Warehouse feature. Outside of that, you had to have a server-side trace collecting data, or later, extended events sessions capturing performance. </a:t>
            </a:r>
            <a:endParaRPr/>
          </a:p>
          <a:p>
            <a:pPr marL="0" lvl="0" indent="0" algn="l" rtl="0">
              <a:spcBef>
                <a:spcPts val="0"/>
              </a:spcBef>
              <a:spcAft>
                <a:spcPts val="0"/>
              </a:spcAft>
              <a:buNone/>
            </a:pPr>
            <a:endParaRPr/>
          </a:p>
          <a:p>
            <a:pPr marL="0" lvl="0" indent="0" algn="l" rtl="0">
              <a:spcBef>
                <a:spcPts val="0"/>
              </a:spcBef>
              <a:spcAft>
                <a:spcPts val="0"/>
              </a:spcAft>
              <a:buNone/>
            </a:pPr>
            <a:r>
              <a:rPr lang="en-US"/>
              <a:t>Both of these methods, but particularly server-side trace, has some significant overhead depending on what you’re trying to capture – like query plans, for example. You could also do things like record the output of Adam Machanic’s sp_whoisactive to a database. </a:t>
            </a:r>
            <a:endParaRPr/>
          </a:p>
          <a:p>
            <a:pPr marL="0" lvl="0" indent="0" algn="l" rtl="0">
              <a:spcBef>
                <a:spcPts val="0"/>
              </a:spcBef>
              <a:spcAft>
                <a:spcPts val="0"/>
              </a:spcAft>
              <a:buNone/>
            </a:pPr>
            <a:endParaRPr/>
          </a:p>
          <a:p>
            <a:pPr marL="0" lvl="0" indent="0" algn="l" rtl="0">
              <a:spcBef>
                <a:spcPts val="0"/>
              </a:spcBef>
              <a:spcAft>
                <a:spcPts val="0"/>
              </a:spcAft>
              <a:buNone/>
            </a:pPr>
            <a:r>
              <a:rPr lang="en-US"/>
              <a:t>I don’t think any of these approaches gives you the kind of insight that Query Store provides and all of these previously mentioned options are things that you would have to manage on a regular basis, or put a fair amount of effort into just to set up and capture what you’re interested in. </a:t>
            </a:r>
            <a:endParaRPr/>
          </a:p>
          <a:p>
            <a:pPr marL="0" lvl="0" indent="0" algn="l" rtl="0">
              <a:spcBef>
                <a:spcPts val="0"/>
              </a:spcBef>
              <a:spcAft>
                <a:spcPts val="0"/>
              </a:spcAft>
              <a:buNone/>
            </a:pPr>
            <a:endParaRPr/>
          </a:p>
          <a:p>
            <a:pPr marL="0" lvl="0" indent="0" algn="l" rtl="0">
              <a:spcBef>
                <a:spcPts val="0"/>
              </a:spcBef>
              <a:spcAft>
                <a:spcPts val="0"/>
              </a:spcAft>
              <a:buNone/>
            </a:pPr>
            <a:r>
              <a:rPr lang="en-US"/>
              <a:t>So, Query Store makes life better simply by freeing you from having to create and manage your own monitoring process or convince your boss to buy pricey monitoring software from a 3</a:t>
            </a:r>
            <a:r>
              <a:rPr lang="en-US" baseline="30000"/>
              <a:t>rd</a:t>
            </a:r>
            <a:r>
              <a:rPr lang="en-US"/>
              <a:t> party. And some employers only want to use native monitoring methods and say so in their job postings. </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424" name="Google Shape;424;g350845865ce_0_4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21</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a:extLst>
            <a:ext uri="{FF2B5EF4-FFF2-40B4-BE49-F238E27FC236}">
              <a16:creationId xmlns:a16="http://schemas.microsoft.com/office/drawing/2014/main" id="{58A65064-CD6F-6ACC-1D18-A77AFC3E26F5}"/>
            </a:ext>
          </a:extLst>
        </p:cNvPr>
        <p:cNvGrpSpPr/>
        <p:nvPr/>
      </p:nvGrpSpPr>
      <p:grpSpPr>
        <a:xfrm>
          <a:off x="0" y="0"/>
          <a:ext cx="0" cy="0"/>
          <a:chOff x="0" y="0"/>
          <a:chExt cx="0" cy="0"/>
        </a:xfrm>
      </p:grpSpPr>
      <p:sp>
        <p:nvSpPr>
          <p:cNvPr id="85" name="Google Shape;85;p1:notes">
            <a:extLst>
              <a:ext uri="{FF2B5EF4-FFF2-40B4-BE49-F238E27FC236}">
                <a16:creationId xmlns:a16="http://schemas.microsoft.com/office/drawing/2014/main" id="{772DC368-2969-5106-94D7-90C63923457F}"/>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 name="Google Shape;86;p1:notes">
            <a:extLst>
              <a:ext uri="{FF2B5EF4-FFF2-40B4-BE49-F238E27FC236}">
                <a16:creationId xmlns:a16="http://schemas.microsoft.com/office/drawing/2014/main" id="{D3CD27C1-51D6-8BBF-58EC-4B1E1156C4E2}"/>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Good morning and I'm glad everyone could join us.  This morning we're going to be talking about “Modern SQL Server Features That Make Life Better.”</a:t>
            </a:r>
            <a:endParaRPr/>
          </a:p>
        </p:txBody>
      </p:sp>
      <p:sp>
        <p:nvSpPr>
          <p:cNvPr id="87" name="Google Shape;87;p1:notes">
            <a:extLst>
              <a:ext uri="{FF2B5EF4-FFF2-40B4-BE49-F238E27FC236}">
                <a16:creationId xmlns:a16="http://schemas.microsoft.com/office/drawing/2014/main" id="{D0470116-4A22-7C66-261A-6C4C792F067D}"/>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a:t>
            </a:fld>
            <a:endParaRPr/>
          </a:p>
        </p:txBody>
      </p:sp>
    </p:spTree>
    <p:extLst>
      <p:ext uri="{BB962C8B-B14F-4D97-AF65-F5344CB8AC3E}">
        <p14:creationId xmlns:p14="http://schemas.microsoft.com/office/powerpoint/2010/main" val="353061026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p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59" name="Google Shape;459;p2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There are a couple of important trace flags for Query Store.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Besides the query regression report that is built-in, you can also get the top X reports by memory, reads, duration, etc for the 2 weeks prior to a migration and the same query ID values for the two weeks after. With some math, you can determine whether the metric you are measuring got better or worse after the migration.</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In SQL Server 2022, the Query store plays a central role in most of the newer intelligent query processing features. More stable memory grant feedback, DOP_Feedback, CE Feedback and more all rely on Query Store.</a:t>
            </a:r>
            <a:endParaRPr/>
          </a:p>
          <a:p>
            <a:pPr marL="0" marR="0" lvl="0" indent="0" algn="l" rtl="0">
              <a:lnSpc>
                <a:spcPct val="100000"/>
              </a:lnSpc>
              <a:spcBef>
                <a:spcPts val="0"/>
              </a:spcBef>
              <a:spcAft>
                <a:spcPts val="0"/>
              </a:spcAft>
              <a:buClr>
                <a:schemeClr val="dk1"/>
              </a:buClr>
              <a:buSzPts val="1200"/>
              <a:buFont typeface="Calibri"/>
              <a:buNone/>
            </a:pPr>
            <a:endParaRPr/>
          </a:p>
          <a:p>
            <a:pPr marL="0" lvl="0" indent="0" algn="l" rtl="0">
              <a:spcBef>
                <a:spcPts val="0"/>
              </a:spcBef>
              <a:spcAft>
                <a:spcPts val="0"/>
              </a:spcAft>
              <a:buNone/>
            </a:pPr>
            <a:endParaRPr/>
          </a:p>
        </p:txBody>
      </p:sp>
      <p:sp>
        <p:nvSpPr>
          <p:cNvPr id="460" name="Google Shape;460;p2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22</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p:cNvGrpSpPr/>
        <p:nvPr/>
      </p:nvGrpSpPr>
      <p:grpSpPr>
        <a:xfrm>
          <a:off x="0" y="0"/>
          <a:ext cx="0" cy="0"/>
          <a:chOff x="0" y="0"/>
          <a:chExt cx="0" cy="0"/>
        </a:xfrm>
      </p:grpSpPr>
      <p:sp>
        <p:nvSpPr>
          <p:cNvPr id="470" name="Google Shape;470;g350845865ce_0_7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71" name="Google Shape;471;g350845865ce_0_7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There are a couple of important trace flags for Query Store.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Besides the query regression report that is built-in, you can also get the top X reports by memory, reads, duration, etc for the 2 weeks prior to a migration and the same query ID values for the two weeks after. With some math, you can determine whether the metric you are measuring got better or worse after the migration.</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In SQL Server 2022, the Query store plays a central role in most of the newer intelligent query processing features. More stable memory grant feedback, DOP_Feedback, CE Feedback and more all rely on Query Store.</a:t>
            </a:r>
            <a:endParaRPr/>
          </a:p>
          <a:p>
            <a:pPr marL="0" marR="0" lvl="0" indent="0" algn="l" rtl="0">
              <a:lnSpc>
                <a:spcPct val="100000"/>
              </a:lnSpc>
              <a:spcBef>
                <a:spcPts val="0"/>
              </a:spcBef>
              <a:spcAft>
                <a:spcPts val="0"/>
              </a:spcAft>
              <a:buClr>
                <a:schemeClr val="dk1"/>
              </a:buClr>
              <a:buSzPts val="1200"/>
              <a:buFont typeface="Calibri"/>
              <a:buNone/>
            </a:pPr>
            <a:endParaRPr/>
          </a:p>
          <a:p>
            <a:pPr marL="0" lvl="0" indent="0" algn="l" rtl="0">
              <a:spcBef>
                <a:spcPts val="0"/>
              </a:spcBef>
              <a:spcAft>
                <a:spcPts val="0"/>
              </a:spcAft>
              <a:buNone/>
            </a:pPr>
            <a:endParaRPr/>
          </a:p>
        </p:txBody>
      </p:sp>
      <p:sp>
        <p:nvSpPr>
          <p:cNvPr id="472" name="Google Shape;472;g350845865ce_0_7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23</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p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95" name="Google Shape;495;p2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The next category of features that we will discuss are features that make troubleshooting data issues easier for the SQL Serve professional.</a:t>
            </a:r>
            <a:endParaRPr/>
          </a:p>
        </p:txBody>
      </p:sp>
      <p:sp>
        <p:nvSpPr>
          <p:cNvPr id="496" name="Google Shape;496;p2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24</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p2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07" name="Google Shape;507;p2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r>
              <a:rPr lang="en-US"/>
              <a:t> Luckily, we have a better error message now! This error message makes life better by reducing your troubleshooting time. The new message tells you exactly what table and column has the problem as well as the value that was truncated!</a:t>
            </a:r>
            <a:endParaRPr/>
          </a:p>
        </p:txBody>
      </p:sp>
      <p:sp>
        <p:nvSpPr>
          <p:cNvPr id="508" name="Google Shape;508;p2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25</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Google Shape;518;p2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19" name="Google Shape;519;p2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r>
              <a:rPr lang="en-US"/>
              <a:t> Luckily, we have a better error message now! This error message makes life better by reducing your troubleshooting time. The new message tells you exactly what table and column has the problem as well as the value that was truncated!</a:t>
            </a:r>
            <a:endParaRPr/>
          </a:p>
        </p:txBody>
      </p:sp>
      <p:sp>
        <p:nvSpPr>
          <p:cNvPr id="520" name="Google Shape;520;p2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26</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9"/>
        <p:cNvGrpSpPr/>
        <p:nvPr/>
      </p:nvGrpSpPr>
      <p:grpSpPr>
        <a:xfrm>
          <a:off x="0" y="0"/>
          <a:ext cx="0" cy="0"/>
          <a:chOff x="0" y="0"/>
          <a:chExt cx="0" cy="0"/>
        </a:xfrm>
      </p:grpSpPr>
      <p:sp>
        <p:nvSpPr>
          <p:cNvPr id="530" name="Google Shape;530;p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31" name="Google Shape;531;p2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The next troubleshooting related feature we’ll look at is Temporal tables.</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When this feature is enabled on a table, then a history table is created and that table keeps a complete record of updates and deletes to data by tracking the versions of rows based on a time period. The time range start and time range end values represent the time range when the values in the history table were in the source or “temporal” table.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As an example of why you would use this, temporal tables can be used to track pricing changes for products over time, analyze those changes for trends, and recover versions of rows that existed before accidental changes were made. This last point is a fantastic one because it allows for recovery of rows without the need for a restore operation. This feature is also useful for auditing of changes in a table.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(Tell the story of an employee who was allowed to connect MS Access directly to a table and make changes in the SQL table and how this offered some protection for the data.)</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Now, let’s see a demo of Temporal Tables.</a:t>
            </a:r>
            <a:endParaRPr/>
          </a:p>
          <a:p>
            <a:pPr marL="0" marR="0" lvl="0" indent="0" algn="l" rtl="0">
              <a:lnSpc>
                <a:spcPct val="100000"/>
              </a:lnSpc>
              <a:spcBef>
                <a:spcPts val="0"/>
              </a:spcBef>
              <a:spcAft>
                <a:spcPts val="0"/>
              </a:spcAft>
              <a:buClr>
                <a:schemeClr val="dk1"/>
              </a:buClr>
              <a:buSzPts val="1200"/>
              <a:buFont typeface="Calibri"/>
              <a:buNone/>
            </a:pPr>
            <a:endParaRPr/>
          </a:p>
          <a:p>
            <a:pPr marL="0" lvl="0" indent="0" algn="l" rtl="0">
              <a:spcBef>
                <a:spcPts val="0"/>
              </a:spcBef>
              <a:spcAft>
                <a:spcPts val="0"/>
              </a:spcAft>
              <a:buNone/>
            </a:pPr>
            <a:endParaRPr/>
          </a:p>
        </p:txBody>
      </p:sp>
      <p:sp>
        <p:nvSpPr>
          <p:cNvPr id="532" name="Google Shape;532;p2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27</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1"/>
        <p:cNvGrpSpPr/>
        <p:nvPr/>
      </p:nvGrpSpPr>
      <p:grpSpPr>
        <a:xfrm>
          <a:off x="0" y="0"/>
          <a:ext cx="0" cy="0"/>
          <a:chOff x="0" y="0"/>
          <a:chExt cx="0" cy="0"/>
        </a:xfrm>
      </p:grpSpPr>
      <p:sp>
        <p:nvSpPr>
          <p:cNvPr id="542" name="Google Shape;542;p3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43" name="Google Shape;543;p3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The next troubleshooting related feature we’ll look at is Temporal tables.</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When this feature is enabled on a table, then a history table is created and that table keeps a complete record of updates and deletes to data by tracking the versions of rows based on a time period. The time range start and time range end values represent the time range when the values in the history table were in the source or “temporal” table.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As an example of why you would use this, temporal tables can be used to track pricing changes for products over time, analyze those changes for trends, and recover versions of rows that existed before accidental changes were made. This last point is a fantastic one because it allows for recovery of rows without the need for a restore operation. This feature is also useful for auditing of changes in a table.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(Tell the story of an employee who was allowed to connect MS Access directly to a table and make changes in the SQL table and how this offered some protection for the data.)</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Now, let’s see a demo of Temporal Tables.</a:t>
            </a:r>
            <a:endParaRPr/>
          </a:p>
          <a:p>
            <a:pPr marL="0" marR="0" lvl="0" indent="0" algn="l" rtl="0">
              <a:lnSpc>
                <a:spcPct val="100000"/>
              </a:lnSpc>
              <a:spcBef>
                <a:spcPts val="0"/>
              </a:spcBef>
              <a:spcAft>
                <a:spcPts val="0"/>
              </a:spcAft>
              <a:buClr>
                <a:schemeClr val="dk1"/>
              </a:buClr>
              <a:buSzPts val="1200"/>
              <a:buFont typeface="Calibri"/>
              <a:buNone/>
            </a:pPr>
            <a:endParaRPr/>
          </a:p>
          <a:p>
            <a:pPr marL="0" lvl="0" indent="0" algn="l" rtl="0">
              <a:spcBef>
                <a:spcPts val="0"/>
              </a:spcBef>
              <a:spcAft>
                <a:spcPts val="0"/>
              </a:spcAft>
              <a:buNone/>
            </a:pPr>
            <a:endParaRPr/>
          </a:p>
        </p:txBody>
      </p:sp>
      <p:sp>
        <p:nvSpPr>
          <p:cNvPr id="544" name="Google Shape;544;p3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28</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p3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69" name="Google Shape;569;p3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The next troubleshooting related feature we’ll look at is Temporal tables.</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When this feature is enabled on a table, then a history table is created and that table keeps a complete record of updates and deletes to data by tracking the versions of rows based on a time period. The time range start and time range end values represent the time range when the values in the history table were in the source or “temporal” table.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As an example of why you would use this, temporal tables can be used to track pricing changes for products over time, analyze those changes for trends, and recover versions of rows that existed before accidental changes were made. This last point is a fantastic one because it allows for recovery of rows without the need for a restore operation. This feature is also useful for auditing of changes in a table.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(Tell the story of an employee who was allowed to connect MS Access directly to a table and make changes in the SQL table and how this offered some protection for the data.)</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Now, let’s see a demo of Temporal Tables.</a:t>
            </a:r>
            <a:endParaRPr/>
          </a:p>
          <a:p>
            <a:pPr marL="0" marR="0" lvl="0" indent="0" algn="l" rtl="0">
              <a:lnSpc>
                <a:spcPct val="100000"/>
              </a:lnSpc>
              <a:spcBef>
                <a:spcPts val="0"/>
              </a:spcBef>
              <a:spcAft>
                <a:spcPts val="0"/>
              </a:spcAft>
              <a:buClr>
                <a:schemeClr val="dk1"/>
              </a:buClr>
              <a:buSzPts val="1200"/>
              <a:buFont typeface="Calibri"/>
              <a:buNone/>
            </a:pPr>
            <a:endParaRPr/>
          </a:p>
          <a:p>
            <a:pPr marL="0" lvl="0" indent="0" algn="l" rtl="0">
              <a:spcBef>
                <a:spcPts val="0"/>
              </a:spcBef>
              <a:spcAft>
                <a:spcPts val="0"/>
              </a:spcAft>
              <a:buNone/>
            </a:pPr>
            <a:endParaRPr/>
          </a:p>
        </p:txBody>
      </p:sp>
      <p:sp>
        <p:nvSpPr>
          <p:cNvPr id="570" name="Google Shape;570;p3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29</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3"/>
        <p:cNvGrpSpPr/>
        <p:nvPr/>
      </p:nvGrpSpPr>
      <p:grpSpPr>
        <a:xfrm>
          <a:off x="0" y="0"/>
          <a:ext cx="0" cy="0"/>
          <a:chOff x="0" y="0"/>
          <a:chExt cx="0" cy="0"/>
        </a:xfrm>
      </p:grpSpPr>
      <p:sp>
        <p:nvSpPr>
          <p:cNvPr id="554" name="Google Shape;554;p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55" name="Google Shape;555;p3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The next troubleshooting related feature we’ll look at is Temporal tables.</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When this feature is enabled on a table, then a history table is created and that table keeps a complete record of updates and deletes to data by tracking the versions of rows based on a time period. The time range start and time range end values represent the time range when the values in the history table were in the source or “temporal” table.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As an example of why you would use this, temporal tables can be used to track pricing changes for products over time, analyze those changes for trends, and recover versions of rows that existed before accidental changes were made. This last point is a fantastic one because it allows for recovery of rows without the need for a restore operation. This feature is also useful for auditing of changes in a table.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(Tell the story of an employee who was allowed to connect MS Access directly to a table and make changes in the SQL table and how this offered some protection for the data.)</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Now, let’s see a demo of Temporal Tables.</a:t>
            </a:r>
            <a:endParaRPr/>
          </a:p>
          <a:p>
            <a:pPr marL="0" marR="0" lvl="0" indent="0" algn="l" rtl="0">
              <a:lnSpc>
                <a:spcPct val="100000"/>
              </a:lnSpc>
              <a:spcBef>
                <a:spcPts val="0"/>
              </a:spcBef>
              <a:spcAft>
                <a:spcPts val="0"/>
              </a:spcAft>
              <a:buClr>
                <a:schemeClr val="dk1"/>
              </a:buClr>
              <a:buSzPts val="1200"/>
              <a:buFont typeface="Calibri"/>
              <a:buNone/>
            </a:pPr>
            <a:endParaRPr/>
          </a:p>
          <a:p>
            <a:pPr marL="0" lvl="0" indent="0" algn="l" rtl="0">
              <a:spcBef>
                <a:spcPts val="0"/>
              </a:spcBef>
              <a:spcAft>
                <a:spcPts val="0"/>
              </a:spcAft>
              <a:buNone/>
            </a:pPr>
            <a:endParaRPr/>
          </a:p>
        </p:txBody>
      </p:sp>
      <p:sp>
        <p:nvSpPr>
          <p:cNvPr id="556" name="Google Shape;556;p3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30</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
        <p:cNvGrpSpPr/>
        <p:nvPr/>
      </p:nvGrpSpPr>
      <p:grpSpPr>
        <a:xfrm>
          <a:off x="0" y="0"/>
          <a:ext cx="0" cy="0"/>
          <a:chOff x="0" y="0"/>
          <a:chExt cx="0" cy="0"/>
        </a:xfrm>
      </p:grpSpPr>
      <p:sp>
        <p:nvSpPr>
          <p:cNvPr id="616" name="Google Shape;616;p3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17" name="Google Shape;617;p3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The next category of features that we will discuss T-SQL enhancements.</a:t>
            </a:r>
            <a:endParaRPr/>
          </a:p>
        </p:txBody>
      </p:sp>
      <p:sp>
        <p:nvSpPr>
          <p:cNvPr id="618" name="Google Shape;618;p3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31</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0" name="Google Shape;130;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Here is a bit about me. I got my start in SQL Server 15 years ago by using SQL Server Reporting Services to build custom reports for my employer. </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I was also fascinated by the SQL Server engine underneath and at the time I also got the chance to learn SQL Server transactional replication as part of supporting a key application. </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I did a lot of self study and 5 years after starting with SQL Server I earned my first certification. I earned two more earlier this Spring. I would encourage you to look at my blog at leemarkum.com and you can contact me on twitter using @leemarkum. You can also find me on LinkedIn, or feel free to email me at the address on the slide.</a:t>
            </a:r>
            <a:endParaRPr/>
          </a:p>
        </p:txBody>
      </p:sp>
      <p:sp>
        <p:nvSpPr>
          <p:cNvPr id="131" name="Google Shape;131;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Google Shape;652;p3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53" name="Google Shape;653;p3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Font typeface="Arial"/>
              <a:buNone/>
            </a:pPr>
            <a:r>
              <a:rPr lang="en-US"/>
              <a:t>Index creation can now be done inline when creating the table rather than creating an index after making the table. This works for disk-based tables. I think this just makes the SQL syntax shorter and easier to do than creating the indexes after the table creation. So, for those columns you know need to be indexed from the beginning, this is a faster, simpler way to do it. </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DROP IF EXISTS greatly simplifies scenarios where you need to see if an object exists and drop it before you create the object. This is useful in situations where you are deploying new SQL objects via SQL scripts. The syntax works for tables, table constraints, table columns, procedures, and triggers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US"/>
              <a:t>A variation of this is the CREATE OR ALTER syntax. Using this syntax, if the object exists, then it will be altered to match the new definition contained in the script. If the object does not exist already, then it will be created. This new syntax works for views, procedures, functions and triggers. Note this does not work for tables.</a:t>
            </a:r>
            <a:endParaRPr/>
          </a:p>
          <a:p>
            <a:pPr marL="0" lvl="0" indent="0" algn="l" rtl="0">
              <a:spcBef>
                <a:spcPts val="0"/>
              </a:spcBef>
              <a:spcAft>
                <a:spcPts val="0"/>
              </a:spcAft>
              <a:buNone/>
            </a:pPr>
            <a:endParaRPr/>
          </a:p>
        </p:txBody>
      </p:sp>
      <p:sp>
        <p:nvSpPr>
          <p:cNvPr id="654" name="Google Shape;654;p3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32</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3"/>
        <p:cNvGrpSpPr/>
        <p:nvPr/>
      </p:nvGrpSpPr>
      <p:grpSpPr>
        <a:xfrm>
          <a:off x="0" y="0"/>
          <a:ext cx="0" cy="0"/>
          <a:chOff x="0" y="0"/>
          <a:chExt cx="0" cy="0"/>
        </a:xfrm>
      </p:grpSpPr>
      <p:sp>
        <p:nvSpPr>
          <p:cNvPr id="664" name="Google Shape;664;p4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65" name="Google Shape;665;p4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marR="0" lvl="0" indent="0" algn="l" rtl="0">
              <a:lnSpc>
                <a:spcPct val="100000"/>
              </a:lnSpc>
              <a:spcBef>
                <a:spcPts val="0"/>
              </a:spcBef>
              <a:spcAft>
                <a:spcPts val="0"/>
              </a:spcAft>
              <a:buClr>
                <a:schemeClr val="dk1"/>
              </a:buClr>
              <a:buSzPts val="1200"/>
              <a:buFont typeface="Calibri"/>
              <a:buNone/>
            </a:pPr>
            <a:r>
              <a:rPr lang="en-US"/>
              <a:t>ALTER TABLE ONLINE allows you to alter many columns while the table remains online, using WITH (ONLINE = ON | OFF).   The feature has a fair amount of restrictions, but it does seem like there is some general usefulness to this syntax change. MS Docs indicates that you can use this new syntax for column changes related to data type, column length or precision, sparseness and collation, all while the table remains online.</a:t>
            </a:r>
            <a:endParaRPr/>
          </a:p>
          <a:p>
            <a:pPr marL="0" lvl="0" indent="0" algn="l" rtl="0">
              <a:spcBef>
                <a:spcPts val="0"/>
              </a:spcBef>
              <a:spcAft>
                <a:spcPts val="0"/>
              </a:spcAft>
              <a:buNone/>
            </a:pPr>
            <a:endParaRPr/>
          </a:p>
          <a:p>
            <a:pPr marL="0" lvl="0" indent="0" algn="l" rtl="0">
              <a:spcBef>
                <a:spcPts val="0"/>
              </a:spcBef>
              <a:spcAft>
                <a:spcPts val="0"/>
              </a:spcAft>
              <a:buNone/>
            </a:pPr>
            <a:r>
              <a:rPr lang="en-US"/>
              <a:t>CONCAT WIth Separator</a:t>
            </a:r>
            <a:endParaRPr/>
          </a:p>
          <a:p>
            <a:pPr marL="0" lvl="0" indent="0" algn="l" rtl="0">
              <a:spcBef>
                <a:spcPts val="0"/>
              </a:spcBef>
              <a:spcAft>
                <a:spcPts val="0"/>
              </a:spcAft>
              <a:buNone/>
            </a:pPr>
            <a:endParaRPr/>
          </a:p>
          <a:p>
            <a:pPr marL="0" lvl="0" indent="0" algn="l" rtl="0">
              <a:spcBef>
                <a:spcPts val="0"/>
              </a:spcBef>
              <a:spcAft>
                <a:spcPts val="0"/>
              </a:spcAft>
              <a:buNone/>
            </a:pPr>
            <a:r>
              <a:rPr lang="en-US"/>
              <a:t>TRANSLATE is a simpler way to replace characters in strings and can be used instead of REPLACE function.</a:t>
            </a:r>
            <a:endParaRPr/>
          </a:p>
          <a:p>
            <a:pPr marL="0" lvl="0" indent="0" algn="l" rtl="0">
              <a:spcBef>
                <a:spcPts val="0"/>
              </a:spcBef>
              <a:spcAft>
                <a:spcPts val="0"/>
              </a:spcAft>
              <a:buNone/>
            </a:pPr>
            <a:r>
              <a:rPr lang="en-US"/>
              <a:t>A number of string functions were introduced in SQL Server 2017. The one I’m going to demonstrate is the TRIM function. It removes leading and trailing characters and spaces without nesting LTRIM/RTRIM to do it.</a:t>
            </a:r>
            <a:endParaRPr/>
          </a:p>
          <a:p>
            <a:pPr marL="0" lvl="0" indent="0" algn="l" rtl="0">
              <a:spcBef>
                <a:spcPts val="0"/>
              </a:spcBef>
              <a:spcAft>
                <a:spcPts val="0"/>
              </a:spcAft>
              <a:buNone/>
            </a:pPr>
            <a:endParaRPr/>
          </a:p>
          <a:p>
            <a:pPr marL="0" lvl="0" indent="0" algn="l" rtl="0">
              <a:spcBef>
                <a:spcPts val="0"/>
              </a:spcBef>
              <a:spcAft>
                <a:spcPts val="0"/>
              </a:spcAft>
              <a:buNone/>
            </a:pPr>
            <a:r>
              <a:rPr lang="en-US"/>
              <a:t>Let’s look at a demo of a few of these new T-SQL features.</a:t>
            </a:r>
            <a:endParaRPr/>
          </a:p>
        </p:txBody>
      </p:sp>
      <p:sp>
        <p:nvSpPr>
          <p:cNvPr id="666" name="Google Shape;666;p4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33</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5"/>
        <p:cNvGrpSpPr/>
        <p:nvPr/>
      </p:nvGrpSpPr>
      <p:grpSpPr>
        <a:xfrm>
          <a:off x="0" y="0"/>
          <a:ext cx="0" cy="0"/>
          <a:chOff x="0" y="0"/>
          <a:chExt cx="0" cy="0"/>
        </a:xfrm>
      </p:grpSpPr>
      <p:sp>
        <p:nvSpPr>
          <p:cNvPr id="676" name="Google Shape;676;g2faa10bbf41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77" name="Google Shape;677;g2faa10bbf41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marR="0" lvl="0" indent="0" algn="l" rtl="0">
              <a:lnSpc>
                <a:spcPct val="100000"/>
              </a:lnSpc>
              <a:spcBef>
                <a:spcPts val="0"/>
              </a:spcBef>
              <a:spcAft>
                <a:spcPts val="0"/>
              </a:spcAft>
              <a:buClr>
                <a:schemeClr val="dk1"/>
              </a:buClr>
              <a:buSzPts val="1200"/>
              <a:buFont typeface="Calibri"/>
              <a:buNone/>
            </a:pPr>
            <a:r>
              <a:rPr lang="en-US"/>
              <a:t>ALTER TABLE ONLINE allows you to alter many columns while the table remains online, using WITH (ONLINE = ON | OFF).   The feature has a fair amount of restrictions, but it does seem like there is some general usefulness to this syntax change. MS Docs indicates that you can use this new syntax for column changes related to data type, column length or precision, sparseness and collation, all while the table remains online.</a:t>
            </a:r>
            <a:endParaRPr/>
          </a:p>
          <a:p>
            <a:pPr marL="0" lvl="0" indent="0" algn="l" rtl="0">
              <a:spcBef>
                <a:spcPts val="0"/>
              </a:spcBef>
              <a:spcAft>
                <a:spcPts val="0"/>
              </a:spcAft>
              <a:buNone/>
            </a:pPr>
            <a:endParaRPr/>
          </a:p>
          <a:p>
            <a:pPr marL="0" lvl="0" indent="0" algn="l" rtl="0">
              <a:spcBef>
                <a:spcPts val="0"/>
              </a:spcBef>
              <a:spcAft>
                <a:spcPts val="0"/>
              </a:spcAft>
              <a:buNone/>
            </a:pPr>
            <a:r>
              <a:rPr lang="en-US"/>
              <a:t>Index creation can now be done inline when creating the table rather than creating an index after making the table. This works for disk-based tables. I think this just makes the SQL syntax shorter and easier to do than creating the indexes after the table creation. So, for those columns you know need to be indexed from the beginning, this is a faster, simpler way to do it. </a:t>
            </a:r>
            <a:endParaRPr/>
          </a:p>
          <a:p>
            <a:pPr marL="0" lvl="0" indent="0" algn="l" rtl="0">
              <a:spcBef>
                <a:spcPts val="0"/>
              </a:spcBef>
              <a:spcAft>
                <a:spcPts val="0"/>
              </a:spcAft>
              <a:buNone/>
            </a:pPr>
            <a:endParaRPr/>
          </a:p>
          <a:p>
            <a:pPr marL="0" lvl="0" indent="0" algn="l" rtl="0">
              <a:spcBef>
                <a:spcPts val="0"/>
              </a:spcBef>
              <a:spcAft>
                <a:spcPts val="0"/>
              </a:spcAft>
              <a:buNone/>
            </a:pPr>
            <a:r>
              <a:rPr lang="en-US"/>
              <a:t>A number of string functions were introduced in SQL Server 2017. The one I’m going to demonstrate is the TRIM function. It removes leading and trailing characters and spaces without nesting LTRIM/RTRIM to do it.</a:t>
            </a:r>
            <a:endParaRPr/>
          </a:p>
          <a:p>
            <a:pPr marL="0" lvl="0" indent="0" algn="l" rtl="0">
              <a:spcBef>
                <a:spcPts val="0"/>
              </a:spcBef>
              <a:spcAft>
                <a:spcPts val="0"/>
              </a:spcAft>
              <a:buNone/>
            </a:pPr>
            <a:endParaRPr/>
          </a:p>
          <a:p>
            <a:pPr marL="0" lvl="0" indent="0" algn="l" rtl="0">
              <a:spcBef>
                <a:spcPts val="0"/>
              </a:spcBef>
              <a:spcAft>
                <a:spcPts val="0"/>
              </a:spcAft>
              <a:buNone/>
            </a:pPr>
            <a:r>
              <a:rPr lang="en-US"/>
              <a:t>Let’s look at a demo of a few of these new T-SQL features.</a:t>
            </a:r>
            <a:endParaRPr/>
          </a:p>
        </p:txBody>
      </p:sp>
      <p:sp>
        <p:nvSpPr>
          <p:cNvPr id="678" name="Google Shape;678;g2faa10bbf41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34</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7"/>
        <p:cNvGrpSpPr/>
        <p:nvPr/>
      </p:nvGrpSpPr>
      <p:grpSpPr>
        <a:xfrm>
          <a:off x="0" y="0"/>
          <a:ext cx="0" cy="0"/>
          <a:chOff x="0" y="0"/>
          <a:chExt cx="0" cy="0"/>
        </a:xfrm>
      </p:grpSpPr>
      <p:sp>
        <p:nvSpPr>
          <p:cNvPr id="688" name="Google Shape;688;g2faa10bbf41_0_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89" name="Google Shape;689;g2faa10bbf41_0_1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marR="0" lvl="0" indent="0" algn="l" rtl="0">
              <a:lnSpc>
                <a:spcPct val="100000"/>
              </a:lnSpc>
              <a:spcBef>
                <a:spcPts val="0"/>
              </a:spcBef>
              <a:spcAft>
                <a:spcPts val="0"/>
              </a:spcAft>
              <a:buClr>
                <a:schemeClr val="dk1"/>
              </a:buClr>
              <a:buSzPts val="1200"/>
              <a:buFont typeface="Calibri"/>
              <a:buNone/>
            </a:pPr>
            <a:r>
              <a:rPr lang="en-US"/>
              <a:t>ALTER TABLE ONLINE allows you to alter many columns while the table remains online, using WITH (ONLINE = ON | OFF).   The feature has a fair amount of restrictions, but it does seem like there is some general usefulness to this syntax change. MS Docs indicates that you can use this new syntax for column changes related to data type, column length or precision, sparseness and collation, all while the table remains online.</a:t>
            </a:r>
            <a:endParaRPr/>
          </a:p>
          <a:p>
            <a:pPr marL="0" lvl="0" indent="0" algn="l" rtl="0">
              <a:spcBef>
                <a:spcPts val="0"/>
              </a:spcBef>
              <a:spcAft>
                <a:spcPts val="0"/>
              </a:spcAft>
              <a:buNone/>
            </a:pPr>
            <a:endParaRPr/>
          </a:p>
          <a:p>
            <a:pPr marL="0" lvl="0" indent="0" algn="l" rtl="0">
              <a:spcBef>
                <a:spcPts val="0"/>
              </a:spcBef>
              <a:spcAft>
                <a:spcPts val="0"/>
              </a:spcAft>
              <a:buNone/>
            </a:pPr>
            <a:r>
              <a:rPr lang="en-US"/>
              <a:t>Index creation can now be done inline when creating the table rather than creating an index after making the table. This works for disk-based tables. I think this just makes the SQL syntax shorter and easier to do than creating the indexes after the table creation. So, for those columns you know need to be indexed from the beginning, this is a faster, simpler way to do it. </a:t>
            </a:r>
            <a:endParaRPr/>
          </a:p>
          <a:p>
            <a:pPr marL="0" lvl="0" indent="0" algn="l" rtl="0">
              <a:spcBef>
                <a:spcPts val="0"/>
              </a:spcBef>
              <a:spcAft>
                <a:spcPts val="0"/>
              </a:spcAft>
              <a:buNone/>
            </a:pPr>
            <a:endParaRPr/>
          </a:p>
          <a:p>
            <a:pPr marL="0" lvl="0" indent="0" algn="l" rtl="0">
              <a:spcBef>
                <a:spcPts val="0"/>
              </a:spcBef>
              <a:spcAft>
                <a:spcPts val="0"/>
              </a:spcAft>
              <a:buNone/>
            </a:pPr>
            <a:r>
              <a:rPr lang="en-US"/>
              <a:t>A number of string functions were introduced in SQL Server 2017. The one I’m going to demonstrate is the TRIM function. It removes leading and trailing characters and spaces without nesting LTRIM/RTRIM to do it.</a:t>
            </a:r>
            <a:endParaRPr/>
          </a:p>
          <a:p>
            <a:pPr marL="0" lvl="0" indent="0" algn="l" rtl="0">
              <a:spcBef>
                <a:spcPts val="0"/>
              </a:spcBef>
              <a:spcAft>
                <a:spcPts val="0"/>
              </a:spcAft>
              <a:buNone/>
            </a:pPr>
            <a:endParaRPr/>
          </a:p>
          <a:p>
            <a:pPr marL="0" lvl="0" indent="0" algn="l" rtl="0">
              <a:spcBef>
                <a:spcPts val="0"/>
              </a:spcBef>
              <a:spcAft>
                <a:spcPts val="0"/>
              </a:spcAft>
              <a:buNone/>
            </a:pPr>
            <a:r>
              <a:rPr lang="en-US"/>
              <a:t>Let’s look at a demo of a few of these new T-SQL features.</a:t>
            </a:r>
            <a:endParaRPr/>
          </a:p>
        </p:txBody>
      </p:sp>
      <p:sp>
        <p:nvSpPr>
          <p:cNvPr id="690" name="Google Shape;690;g2faa10bbf41_0_1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35</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9"/>
        <p:cNvGrpSpPr/>
        <p:nvPr/>
      </p:nvGrpSpPr>
      <p:grpSpPr>
        <a:xfrm>
          <a:off x="0" y="0"/>
          <a:ext cx="0" cy="0"/>
          <a:chOff x="0" y="0"/>
          <a:chExt cx="0" cy="0"/>
        </a:xfrm>
      </p:grpSpPr>
      <p:sp>
        <p:nvSpPr>
          <p:cNvPr id="700" name="Google Shape;700;g2faa10bbf41_0_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01" name="Google Shape;701;g2faa10bbf41_0_2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marR="0" lvl="0" indent="0" algn="l" rtl="0">
              <a:lnSpc>
                <a:spcPct val="100000"/>
              </a:lnSpc>
              <a:spcBef>
                <a:spcPts val="0"/>
              </a:spcBef>
              <a:spcAft>
                <a:spcPts val="0"/>
              </a:spcAft>
              <a:buClr>
                <a:schemeClr val="dk1"/>
              </a:buClr>
              <a:buSzPts val="1200"/>
              <a:buFont typeface="Calibri"/>
              <a:buNone/>
            </a:pPr>
            <a:r>
              <a:rPr lang="en-US"/>
              <a:t>ALTER TABLE ONLINE allows you to alter many columns while the table remains online, using WITH (ONLINE = ON | OFF).   The feature has a fair amount of restrictions, but it does seem like there is some general usefulness to this syntax change. MS Docs indicates that you can use this new syntax for column changes related to data type, column length or precision, sparseness and collation, all while the table remains online.</a:t>
            </a:r>
            <a:endParaRPr/>
          </a:p>
          <a:p>
            <a:pPr marL="0" lvl="0" indent="0" algn="l" rtl="0">
              <a:spcBef>
                <a:spcPts val="0"/>
              </a:spcBef>
              <a:spcAft>
                <a:spcPts val="0"/>
              </a:spcAft>
              <a:buNone/>
            </a:pPr>
            <a:endParaRPr/>
          </a:p>
          <a:p>
            <a:pPr marL="0" lvl="0" indent="0" algn="l" rtl="0">
              <a:spcBef>
                <a:spcPts val="0"/>
              </a:spcBef>
              <a:spcAft>
                <a:spcPts val="0"/>
              </a:spcAft>
              <a:buNone/>
            </a:pPr>
            <a:r>
              <a:rPr lang="en-US"/>
              <a:t>Index creation can now be done inline when creating the table rather than creating an index after making the table. This works for disk-based tables. I think this just makes the SQL syntax shorter and easier to do than creating the indexes after the table creation. So, for those columns you know need to be indexed from the beginning, this is a faster, simpler way to do it. </a:t>
            </a:r>
            <a:endParaRPr/>
          </a:p>
          <a:p>
            <a:pPr marL="0" lvl="0" indent="0" algn="l" rtl="0">
              <a:spcBef>
                <a:spcPts val="0"/>
              </a:spcBef>
              <a:spcAft>
                <a:spcPts val="0"/>
              </a:spcAft>
              <a:buNone/>
            </a:pPr>
            <a:endParaRPr/>
          </a:p>
          <a:p>
            <a:pPr marL="0" lvl="0" indent="0" algn="l" rtl="0">
              <a:spcBef>
                <a:spcPts val="0"/>
              </a:spcBef>
              <a:spcAft>
                <a:spcPts val="0"/>
              </a:spcAft>
              <a:buNone/>
            </a:pPr>
            <a:r>
              <a:rPr lang="en-US"/>
              <a:t>A number of string functions were introduced in SQL Server 2017. The one I’m going to demonstrate is the TRIM function. It removes leading and trailing characters and spaces without nesting LTRIM/RTRIM to do it.</a:t>
            </a:r>
            <a:endParaRPr/>
          </a:p>
          <a:p>
            <a:pPr marL="0" lvl="0" indent="0" algn="l" rtl="0">
              <a:spcBef>
                <a:spcPts val="0"/>
              </a:spcBef>
              <a:spcAft>
                <a:spcPts val="0"/>
              </a:spcAft>
              <a:buNone/>
            </a:pPr>
            <a:endParaRPr/>
          </a:p>
          <a:p>
            <a:pPr marL="0" lvl="0" indent="0" algn="l" rtl="0">
              <a:spcBef>
                <a:spcPts val="0"/>
              </a:spcBef>
              <a:spcAft>
                <a:spcPts val="0"/>
              </a:spcAft>
              <a:buNone/>
            </a:pPr>
            <a:r>
              <a:rPr lang="en-US"/>
              <a:t>Let’s look at a demo of a few of these new T-SQL features.</a:t>
            </a:r>
            <a:endParaRPr/>
          </a:p>
        </p:txBody>
      </p:sp>
      <p:sp>
        <p:nvSpPr>
          <p:cNvPr id="702" name="Google Shape;702;g2faa10bbf41_0_2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36</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p:cNvGrpSpPr/>
        <p:nvPr/>
      </p:nvGrpSpPr>
      <p:grpSpPr>
        <a:xfrm>
          <a:off x="0" y="0"/>
          <a:ext cx="0" cy="0"/>
          <a:chOff x="0" y="0"/>
          <a:chExt cx="0" cy="0"/>
        </a:xfrm>
      </p:grpSpPr>
      <p:sp>
        <p:nvSpPr>
          <p:cNvPr id="712" name="Google Shape;712;g2faa10bbf41_0_3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13" name="Google Shape;713;g2faa10bbf41_0_3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marR="0" lvl="0" indent="0" algn="l" rtl="0">
              <a:lnSpc>
                <a:spcPct val="100000"/>
              </a:lnSpc>
              <a:spcBef>
                <a:spcPts val="0"/>
              </a:spcBef>
              <a:spcAft>
                <a:spcPts val="0"/>
              </a:spcAft>
              <a:buClr>
                <a:schemeClr val="dk1"/>
              </a:buClr>
              <a:buSzPts val="1200"/>
              <a:buFont typeface="Calibri"/>
              <a:buNone/>
            </a:pPr>
            <a:r>
              <a:rPr lang="en-US"/>
              <a:t>ALTER TABLE ONLINE allows you to alter many columns while the table remains online, using WITH (ONLINE = ON | OFF).   The feature has a fair amount of restrictions, but it does seem like there is some general usefulness to this syntax change. MS Docs indicates that you can use this new syntax for column changes related to data type, column length or precision, sparseness and collation, all while the table remains online.</a:t>
            </a:r>
            <a:endParaRPr/>
          </a:p>
          <a:p>
            <a:pPr marL="0" lvl="0" indent="0" algn="l" rtl="0">
              <a:spcBef>
                <a:spcPts val="0"/>
              </a:spcBef>
              <a:spcAft>
                <a:spcPts val="0"/>
              </a:spcAft>
              <a:buNone/>
            </a:pPr>
            <a:endParaRPr/>
          </a:p>
          <a:p>
            <a:pPr marL="0" lvl="0" indent="0" algn="l" rtl="0">
              <a:spcBef>
                <a:spcPts val="0"/>
              </a:spcBef>
              <a:spcAft>
                <a:spcPts val="0"/>
              </a:spcAft>
              <a:buNone/>
            </a:pPr>
            <a:r>
              <a:rPr lang="en-US"/>
              <a:t>Index creation can now be done inline when creating the table rather than creating an index after making the table. This works for disk-based tables. I think this just makes the SQL syntax shorter and easier to do than creating the indexes after the table creation. So, for those columns you know need to be indexed from the beginning, this is a faster, simpler way to do it. </a:t>
            </a:r>
            <a:endParaRPr/>
          </a:p>
          <a:p>
            <a:pPr marL="0" lvl="0" indent="0" algn="l" rtl="0">
              <a:spcBef>
                <a:spcPts val="0"/>
              </a:spcBef>
              <a:spcAft>
                <a:spcPts val="0"/>
              </a:spcAft>
              <a:buNone/>
            </a:pPr>
            <a:endParaRPr/>
          </a:p>
          <a:p>
            <a:pPr marL="0" lvl="0" indent="0" algn="l" rtl="0">
              <a:spcBef>
                <a:spcPts val="0"/>
              </a:spcBef>
              <a:spcAft>
                <a:spcPts val="0"/>
              </a:spcAft>
              <a:buNone/>
            </a:pPr>
            <a:r>
              <a:rPr lang="en-US"/>
              <a:t>A number of string functions were introduced in SQL Server 2017. The one I’m going to demonstrate is the TRIM function. It removes leading and trailing characters and spaces without nesting LTRIM/RTRIM to do it.</a:t>
            </a:r>
            <a:endParaRPr/>
          </a:p>
          <a:p>
            <a:pPr marL="0" lvl="0" indent="0" algn="l" rtl="0">
              <a:spcBef>
                <a:spcPts val="0"/>
              </a:spcBef>
              <a:spcAft>
                <a:spcPts val="0"/>
              </a:spcAft>
              <a:buNone/>
            </a:pPr>
            <a:endParaRPr/>
          </a:p>
          <a:p>
            <a:pPr marL="0" lvl="0" indent="0" algn="l" rtl="0">
              <a:spcBef>
                <a:spcPts val="0"/>
              </a:spcBef>
              <a:spcAft>
                <a:spcPts val="0"/>
              </a:spcAft>
              <a:buNone/>
            </a:pPr>
            <a:r>
              <a:rPr lang="en-US"/>
              <a:t>Let’s look at a demo of a few of these new T-SQL features.</a:t>
            </a:r>
            <a:endParaRPr/>
          </a:p>
        </p:txBody>
      </p:sp>
      <p:sp>
        <p:nvSpPr>
          <p:cNvPr id="714" name="Google Shape;714;g2faa10bbf41_0_3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37</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3"/>
        <p:cNvGrpSpPr/>
        <p:nvPr/>
      </p:nvGrpSpPr>
      <p:grpSpPr>
        <a:xfrm>
          <a:off x="0" y="0"/>
          <a:ext cx="0" cy="0"/>
          <a:chOff x="0" y="0"/>
          <a:chExt cx="0" cy="0"/>
        </a:xfrm>
      </p:grpSpPr>
      <p:sp>
        <p:nvSpPr>
          <p:cNvPr id="724" name="Google Shape;724;p4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25" name="Google Shape;725;p4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marR="0" lvl="0" indent="0" algn="l" rtl="0">
              <a:lnSpc>
                <a:spcPct val="100000"/>
              </a:lnSpc>
              <a:spcBef>
                <a:spcPts val="0"/>
              </a:spcBef>
              <a:spcAft>
                <a:spcPts val="0"/>
              </a:spcAft>
              <a:buClr>
                <a:schemeClr val="dk1"/>
              </a:buClr>
              <a:buSzPts val="1200"/>
              <a:buFont typeface="Calibri"/>
              <a:buNone/>
            </a:pPr>
            <a:r>
              <a:rPr lang="en-US"/>
              <a:t>ALTER TABLE ONLINE allows you to alter many columns while the table remains online, using WITH (ONLINE = ON | OFF).   The feature has a fair amount of restrictions, but it does seem like there is some general usefulness to this syntax change. MS Docs indicates that you can use this new syntax for column changes related to data type, column length or precision, sparseness and collation, all while the table remains online.</a:t>
            </a:r>
            <a:endParaRPr/>
          </a:p>
          <a:p>
            <a:pPr marL="0" lvl="0" indent="0" algn="l" rtl="0">
              <a:spcBef>
                <a:spcPts val="0"/>
              </a:spcBef>
              <a:spcAft>
                <a:spcPts val="0"/>
              </a:spcAft>
              <a:buNone/>
            </a:pPr>
            <a:endParaRPr/>
          </a:p>
          <a:p>
            <a:pPr marL="0" lvl="0" indent="0" algn="l" rtl="0">
              <a:spcBef>
                <a:spcPts val="0"/>
              </a:spcBef>
              <a:spcAft>
                <a:spcPts val="0"/>
              </a:spcAft>
              <a:buNone/>
            </a:pPr>
            <a:r>
              <a:rPr lang="en-US"/>
              <a:t>Index creation can now be done inline when creating the table rather than creating an index after making the table. This works for disk-based tables. I think this just makes the SQL syntax shorter and easier to do than creating the indexes after the table creation. So, for those columns you know need to be indexed from the beginning, this is a faster, simpler way to do it. </a:t>
            </a:r>
            <a:endParaRPr/>
          </a:p>
          <a:p>
            <a:pPr marL="0" lvl="0" indent="0" algn="l" rtl="0">
              <a:spcBef>
                <a:spcPts val="0"/>
              </a:spcBef>
              <a:spcAft>
                <a:spcPts val="0"/>
              </a:spcAft>
              <a:buNone/>
            </a:pPr>
            <a:endParaRPr/>
          </a:p>
          <a:p>
            <a:pPr marL="0" lvl="0" indent="0" algn="l" rtl="0">
              <a:spcBef>
                <a:spcPts val="0"/>
              </a:spcBef>
              <a:spcAft>
                <a:spcPts val="0"/>
              </a:spcAft>
              <a:buNone/>
            </a:pPr>
            <a:r>
              <a:rPr lang="en-US"/>
              <a:t>A number of string functions were introduced in SQL Server 2017. The one I’m going to demonstrate is the TRIM function. It removes leading and trailing characters and spaces without nesting LTRIM/RTRIM to do it.</a:t>
            </a:r>
            <a:endParaRPr/>
          </a:p>
          <a:p>
            <a:pPr marL="0" lvl="0" indent="0" algn="l" rtl="0">
              <a:spcBef>
                <a:spcPts val="0"/>
              </a:spcBef>
              <a:spcAft>
                <a:spcPts val="0"/>
              </a:spcAft>
              <a:buNone/>
            </a:pPr>
            <a:endParaRPr/>
          </a:p>
          <a:p>
            <a:pPr marL="0" lvl="0" indent="0" algn="l" rtl="0">
              <a:spcBef>
                <a:spcPts val="0"/>
              </a:spcBef>
              <a:spcAft>
                <a:spcPts val="0"/>
              </a:spcAft>
              <a:buNone/>
            </a:pPr>
            <a:r>
              <a:rPr lang="en-US"/>
              <a:t>Let’s look at a demo of a few of these new T-SQL features.</a:t>
            </a:r>
            <a:endParaRPr/>
          </a:p>
        </p:txBody>
      </p:sp>
      <p:sp>
        <p:nvSpPr>
          <p:cNvPr id="726" name="Google Shape;726;p4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38</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5"/>
        <p:cNvGrpSpPr/>
        <p:nvPr/>
      </p:nvGrpSpPr>
      <p:grpSpPr>
        <a:xfrm>
          <a:off x="0" y="0"/>
          <a:ext cx="0" cy="0"/>
          <a:chOff x="0" y="0"/>
          <a:chExt cx="0" cy="0"/>
        </a:xfrm>
      </p:grpSpPr>
      <p:sp>
        <p:nvSpPr>
          <p:cNvPr id="736" name="Google Shape;736;p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37" name="Google Shape;737;p4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marR="0" lvl="0" indent="0" algn="l" rtl="0">
              <a:lnSpc>
                <a:spcPct val="100000"/>
              </a:lnSpc>
              <a:spcBef>
                <a:spcPts val="0"/>
              </a:spcBef>
              <a:spcAft>
                <a:spcPts val="0"/>
              </a:spcAft>
              <a:buClr>
                <a:schemeClr val="dk1"/>
              </a:buClr>
              <a:buSzPts val="1200"/>
              <a:buFont typeface="Calibri"/>
              <a:buNone/>
            </a:pPr>
            <a:r>
              <a:rPr lang="en-US"/>
              <a:t>ALTER TABLE ONLINE allows you to alter many columns while the table remains online, using WITH (ONLINE = ON | OFF).   The feature has a fair amount of restrictions, but it does seem like there is some general usefulness to this syntax change. MS Docs indicates that you can use this new syntax for column changes related to data type, column length or precision, sparseness and collation, all while the table remains online.</a:t>
            </a:r>
            <a:endParaRPr/>
          </a:p>
          <a:p>
            <a:pPr marL="0" lvl="0" indent="0" algn="l" rtl="0">
              <a:spcBef>
                <a:spcPts val="0"/>
              </a:spcBef>
              <a:spcAft>
                <a:spcPts val="0"/>
              </a:spcAft>
              <a:buNone/>
            </a:pPr>
            <a:endParaRPr/>
          </a:p>
          <a:p>
            <a:pPr marL="0" lvl="0" indent="0" algn="l" rtl="0">
              <a:spcBef>
                <a:spcPts val="0"/>
              </a:spcBef>
              <a:spcAft>
                <a:spcPts val="0"/>
              </a:spcAft>
              <a:buNone/>
            </a:pPr>
            <a:r>
              <a:rPr lang="en-US"/>
              <a:t>Index creation can now be done inline when creating the table rather than creating an index after making the table. This works for disk-based tables. I think this just makes the SQL syntax shorter and easier to do than creating the indexes after the table creation. So, for those columns you know need to be indexed from the beginning, this is a faster, simpler way to do it. </a:t>
            </a:r>
            <a:endParaRPr/>
          </a:p>
          <a:p>
            <a:pPr marL="0" lvl="0" indent="0" algn="l" rtl="0">
              <a:spcBef>
                <a:spcPts val="0"/>
              </a:spcBef>
              <a:spcAft>
                <a:spcPts val="0"/>
              </a:spcAft>
              <a:buNone/>
            </a:pPr>
            <a:endParaRPr/>
          </a:p>
          <a:p>
            <a:pPr marL="0" lvl="0" indent="0" algn="l" rtl="0">
              <a:spcBef>
                <a:spcPts val="0"/>
              </a:spcBef>
              <a:spcAft>
                <a:spcPts val="0"/>
              </a:spcAft>
              <a:buNone/>
            </a:pPr>
            <a:r>
              <a:rPr lang="en-US"/>
              <a:t>A number of string functions were introduced in SQL Server 2017. The one I’m going to demonstrate is the TRIM function. It removes leading and trailing characters and spaces without nesting LTRIM/RTRIM to do it.</a:t>
            </a:r>
            <a:endParaRPr/>
          </a:p>
          <a:p>
            <a:pPr marL="0" lvl="0" indent="0" algn="l" rtl="0">
              <a:spcBef>
                <a:spcPts val="0"/>
              </a:spcBef>
              <a:spcAft>
                <a:spcPts val="0"/>
              </a:spcAft>
              <a:buNone/>
            </a:pPr>
            <a:endParaRPr/>
          </a:p>
          <a:p>
            <a:pPr marL="0" lvl="0" indent="0" algn="l" rtl="0">
              <a:spcBef>
                <a:spcPts val="0"/>
              </a:spcBef>
              <a:spcAft>
                <a:spcPts val="0"/>
              </a:spcAft>
              <a:buNone/>
            </a:pPr>
            <a:r>
              <a:rPr lang="en-US"/>
              <a:t>Let’s look at a demo of a few of these new T-SQL features.</a:t>
            </a:r>
            <a:endParaRPr/>
          </a:p>
        </p:txBody>
      </p:sp>
      <p:sp>
        <p:nvSpPr>
          <p:cNvPr id="738" name="Google Shape;738;p4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39</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8"/>
        <p:cNvGrpSpPr/>
        <p:nvPr/>
      </p:nvGrpSpPr>
      <p:grpSpPr>
        <a:xfrm>
          <a:off x="0" y="0"/>
          <a:ext cx="0" cy="0"/>
          <a:chOff x="0" y="0"/>
          <a:chExt cx="0" cy="0"/>
        </a:xfrm>
      </p:grpSpPr>
      <p:sp>
        <p:nvSpPr>
          <p:cNvPr id="749" name="Google Shape;749;p4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50" name="Google Shape;750;p4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US"/>
              <a:t>Index creation can now be done inline when creating the table rather than creating an index after making the table. This works for disk-based tables. I think this just makes the SQL syntax shorter and easier to do than creating the indexes after the table creation. So, for those columns you know need to be indexed from the beginning, this is a faster, simpler way to do it. </a:t>
            </a:r>
            <a:endParaRPr/>
          </a:p>
          <a:p>
            <a:pPr marL="0" lvl="0" indent="0" algn="l" rtl="0">
              <a:spcBef>
                <a:spcPts val="0"/>
              </a:spcBef>
              <a:spcAft>
                <a:spcPts val="0"/>
              </a:spcAft>
              <a:buNone/>
            </a:pPr>
            <a:endParaRPr/>
          </a:p>
          <a:p>
            <a:pPr marL="0" lvl="0" indent="0" algn="l" rtl="0">
              <a:spcBef>
                <a:spcPts val="0"/>
              </a:spcBef>
              <a:spcAft>
                <a:spcPts val="0"/>
              </a:spcAft>
              <a:buNone/>
            </a:pPr>
            <a:r>
              <a:rPr lang="en-US"/>
              <a:t>A number of string functions were introduced in SQL Server 2017. The one I’m going to demonstrate is the TRIM function. It removes leading and trailing characters and spaces without nesting LTRIM/RTRIM to do it.</a:t>
            </a:r>
            <a:endParaRPr/>
          </a:p>
          <a:p>
            <a:pPr marL="0" lvl="0" indent="0" algn="l" rtl="0">
              <a:spcBef>
                <a:spcPts val="0"/>
              </a:spcBef>
              <a:spcAft>
                <a:spcPts val="0"/>
              </a:spcAft>
              <a:buNone/>
            </a:pPr>
            <a:endParaRPr/>
          </a:p>
          <a:p>
            <a:pPr marL="0" lvl="0" indent="0" algn="l" rtl="0">
              <a:spcBef>
                <a:spcPts val="0"/>
              </a:spcBef>
              <a:spcAft>
                <a:spcPts val="0"/>
              </a:spcAft>
              <a:buNone/>
            </a:pPr>
            <a:r>
              <a:rPr lang="en-US"/>
              <a:t>https://www.mssqltips.com/sqlservertip/7265/sql-server-2022-t-sql-enhancements/</a:t>
            </a:r>
            <a:endParaRPr/>
          </a:p>
          <a:p>
            <a:pPr marL="0" lvl="0" indent="0" algn="l" rtl="0">
              <a:spcBef>
                <a:spcPts val="0"/>
              </a:spcBef>
              <a:spcAft>
                <a:spcPts val="0"/>
              </a:spcAft>
              <a:buNone/>
            </a:pPr>
            <a:r>
              <a:rPr lang="en-US"/>
              <a:t>https://learn.microsoft.com/en-us/training/modules/introduction-sql-server-2022-t-sql-enhancements/2-resumable-constraints-and-wait-low-priority-index</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US"/>
              <a:t>Let’s look at a demo of a few of these new T-SQL features.</a:t>
            </a:r>
            <a:endParaRPr/>
          </a:p>
        </p:txBody>
      </p:sp>
      <p:sp>
        <p:nvSpPr>
          <p:cNvPr id="751" name="Google Shape;751;p4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40</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0"/>
        <p:cNvGrpSpPr/>
        <p:nvPr/>
      </p:nvGrpSpPr>
      <p:grpSpPr>
        <a:xfrm>
          <a:off x="0" y="0"/>
          <a:ext cx="0" cy="0"/>
          <a:chOff x="0" y="0"/>
          <a:chExt cx="0" cy="0"/>
        </a:xfrm>
      </p:grpSpPr>
      <p:sp>
        <p:nvSpPr>
          <p:cNvPr id="761" name="Google Shape;761;p4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62" name="Google Shape;762;p4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marR="0" lvl="0" indent="0" algn="l" rtl="0">
              <a:lnSpc>
                <a:spcPct val="100000"/>
              </a:lnSpc>
              <a:spcBef>
                <a:spcPts val="0"/>
              </a:spcBef>
              <a:spcAft>
                <a:spcPts val="0"/>
              </a:spcAft>
              <a:buClr>
                <a:schemeClr val="dk1"/>
              </a:buClr>
              <a:buSzPts val="1200"/>
              <a:buFont typeface="Calibri"/>
              <a:buNone/>
            </a:pPr>
            <a:r>
              <a:rPr lang="en-US"/>
              <a:t>ALTER TABLE ONLINE allows you to alter many columns while the table remains online, using WITH (ONLINE = ON | OFF).   The feature has a fair amount of restrictions, but it does seem like there is some general usefulness to this syntax change. MS Docs indicates that you can use this new syntax for column changes related to data type, column length or precision, sparseness and collation, all while the table remains online.</a:t>
            </a:r>
            <a:endParaRPr/>
          </a:p>
          <a:p>
            <a:pPr marL="0" lvl="0" indent="0" algn="l" rtl="0">
              <a:spcBef>
                <a:spcPts val="0"/>
              </a:spcBef>
              <a:spcAft>
                <a:spcPts val="0"/>
              </a:spcAft>
              <a:buNone/>
            </a:pPr>
            <a:endParaRPr/>
          </a:p>
          <a:p>
            <a:pPr marL="0" lvl="0" indent="0" algn="l" rtl="0">
              <a:spcBef>
                <a:spcPts val="0"/>
              </a:spcBef>
              <a:spcAft>
                <a:spcPts val="0"/>
              </a:spcAft>
              <a:buNone/>
            </a:pPr>
            <a:r>
              <a:rPr lang="en-US"/>
              <a:t>Index creation can now be done inline when creating the table rather than creating an index after making the table. This works for disk-based tables. I think this just makes the SQL syntax shorter and easier to do than creating the indexes after the table creation. So, for those columns you know need to be indexed from the beginning, this is a faster, simpler way to do it. </a:t>
            </a:r>
            <a:endParaRPr/>
          </a:p>
          <a:p>
            <a:pPr marL="0" lvl="0" indent="0" algn="l" rtl="0">
              <a:spcBef>
                <a:spcPts val="0"/>
              </a:spcBef>
              <a:spcAft>
                <a:spcPts val="0"/>
              </a:spcAft>
              <a:buNone/>
            </a:pPr>
            <a:endParaRPr/>
          </a:p>
          <a:p>
            <a:pPr marL="0" lvl="0" indent="0" algn="l" rtl="0">
              <a:spcBef>
                <a:spcPts val="0"/>
              </a:spcBef>
              <a:spcAft>
                <a:spcPts val="0"/>
              </a:spcAft>
              <a:buNone/>
            </a:pPr>
            <a:r>
              <a:rPr lang="en-US"/>
              <a:t>A number of string functions were introduced in SQL Server 2017. The one I’m going to demonstrate is the TRIM function. It removes leading and trailing characters and spaces without nesting LTRIM/RTRIM to do it.</a:t>
            </a:r>
            <a:endParaRPr/>
          </a:p>
          <a:p>
            <a:pPr marL="0" lvl="0" indent="0" algn="l" rtl="0">
              <a:spcBef>
                <a:spcPts val="0"/>
              </a:spcBef>
              <a:spcAft>
                <a:spcPts val="0"/>
              </a:spcAft>
              <a:buNone/>
            </a:pPr>
            <a:endParaRPr/>
          </a:p>
          <a:p>
            <a:pPr marL="0" lvl="0" indent="0" algn="l" rtl="0">
              <a:spcBef>
                <a:spcPts val="0"/>
              </a:spcBef>
              <a:spcAft>
                <a:spcPts val="0"/>
              </a:spcAft>
              <a:buNone/>
            </a:pPr>
            <a:r>
              <a:rPr lang="en-US"/>
              <a:t>https://www.mssqltips.com/sqlservertip/7265/sql-server-2022-t-sql-enhancements/</a:t>
            </a:r>
            <a:endParaRPr/>
          </a:p>
          <a:p>
            <a:pPr marL="0" lvl="0" indent="0" algn="l" rtl="0">
              <a:spcBef>
                <a:spcPts val="0"/>
              </a:spcBef>
              <a:spcAft>
                <a:spcPts val="0"/>
              </a:spcAft>
              <a:buNone/>
            </a:pPr>
            <a:r>
              <a:rPr lang="en-US"/>
              <a:t>https://learn.microsoft.com/en-us/training/modules/introduction-sql-server-2022-t-sql-enhancements/2-resumable-constraints-and-wait-low-priority-index</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US"/>
              <a:t>Let’s look at a demo of a few of these new T-SQL features.</a:t>
            </a:r>
            <a:endParaRPr/>
          </a:p>
        </p:txBody>
      </p:sp>
      <p:sp>
        <p:nvSpPr>
          <p:cNvPr id="763" name="Google Shape;763;p4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41</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5" name="Google Shape;145;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sz="1200"/>
              <a:t>I am mostly trying to introduce features to you and do so in a way that highlights why it makes your life better as a SQL Server professional. All of these categories could be full length presentations in and of themselves so I simply can’t provide in-depth coverage of the features.</a:t>
            </a:r>
            <a:endParaRPr/>
          </a:p>
          <a:p>
            <a:pPr marL="0" lvl="0" indent="0" algn="l" rtl="0">
              <a:spcBef>
                <a:spcPts val="0"/>
              </a:spcBef>
              <a:spcAft>
                <a:spcPts val="0"/>
              </a:spcAft>
              <a:buNone/>
            </a:pPr>
            <a:endParaRPr/>
          </a:p>
          <a:p>
            <a:pPr marL="0" lvl="0" indent="0" algn="l" rtl="0">
              <a:spcBef>
                <a:spcPts val="0"/>
              </a:spcBef>
              <a:spcAft>
                <a:spcPts val="0"/>
              </a:spcAft>
              <a:buNone/>
            </a:pPr>
            <a:r>
              <a:rPr lang="en-US" sz="1200"/>
              <a:t>SSIS, SSRS and SSAS have all had enhancements since SQL Server 2012, but I don’t work in those realms very much so I can’t offer information on those enhancements.</a:t>
            </a:r>
            <a:endParaRPr/>
          </a:p>
          <a:p>
            <a:pPr marL="0" lvl="0" indent="0" algn="l" rtl="0">
              <a:spcBef>
                <a:spcPts val="0"/>
              </a:spcBef>
              <a:spcAft>
                <a:spcPts val="0"/>
              </a:spcAft>
              <a:buNone/>
            </a:pPr>
            <a:endParaRPr sz="1200"/>
          </a:p>
          <a:p>
            <a:pPr marL="0" marR="0" lvl="0" indent="0" algn="l" rtl="0">
              <a:lnSpc>
                <a:spcPct val="100000"/>
              </a:lnSpc>
              <a:spcBef>
                <a:spcPts val="0"/>
              </a:spcBef>
              <a:spcAft>
                <a:spcPts val="0"/>
              </a:spcAft>
              <a:buClr>
                <a:schemeClr val="dk1"/>
              </a:buClr>
              <a:buSzPts val="1200"/>
              <a:buFont typeface="Calibri"/>
              <a:buNone/>
            </a:pPr>
            <a:r>
              <a:rPr lang="en-US" sz="1200"/>
              <a:t>If your favorite feature isn’t in the presentation, then just know that I had to make some choices about what to include and what to leave out.</a:t>
            </a:r>
            <a:endParaRPr/>
          </a:p>
          <a:p>
            <a:pPr marL="0" lvl="0" indent="0" algn="l" rtl="0">
              <a:spcBef>
                <a:spcPts val="0"/>
              </a:spcBef>
              <a:spcAft>
                <a:spcPts val="0"/>
              </a:spcAft>
              <a:buNone/>
            </a:pPr>
            <a:endParaRPr/>
          </a:p>
        </p:txBody>
      </p:sp>
      <p:sp>
        <p:nvSpPr>
          <p:cNvPr id="146" name="Google Shape;146;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2"/>
        <p:cNvGrpSpPr/>
        <p:nvPr/>
      </p:nvGrpSpPr>
      <p:grpSpPr>
        <a:xfrm>
          <a:off x="0" y="0"/>
          <a:ext cx="0" cy="0"/>
          <a:chOff x="0" y="0"/>
          <a:chExt cx="0" cy="0"/>
        </a:xfrm>
      </p:grpSpPr>
      <p:sp>
        <p:nvSpPr>
          <p:cNvPr id="773" name="Google Shape;773;p4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74" name="Google Shape;774;p4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75" name="Google Shape;775;p4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42</a:t>
            </a:fld>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4"/>
        <p:cNvGrpSpPr/>
        <p:nvPr/>
      </p:nvGrpSpPr>
      <p:grpSpPr>
        <a:xfrm>
          <a:off x="0" y="0"/>
          <a:ext cx="0" cy="0"/>
          <a:chOff x="0" y="0"/>
          <a:chExt cx="0" cy="0"/>
        </a:xfrm>
      </p:grpSpPr>
      <p:sp>
        <p:nvSpPr>
          <p:cNvPr id="785" name="Google Shape;785;p4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86" name="Google Shape;786;p4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87" name="Google Shape;787;p4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43</a:t>
            </a:fld>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6"/>
        <p:cNvGrpSpPr/>
        <p:nvPr/>
      </p:nvGrpSpPr>
      <p:grpSpPr>
        <a:xfrm>
          <a:off x="0" y="0"/>
          <a:ext cx="0" cy="0"/>
          <a:chOff x="0" y="0"/>
          <a:chExt cx="0" cy="0"/>
        </a:xfrm>
      </p:grpSpPr>
      <p:sp>
        <p:nvSpPr>
          <p:cNvPr id="797" name="Google Shape;797;p4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98" name="Google Shape;798;p4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marR="0" lvl="0" indent="0" algn="l" rtl="0">
              <a:lnSpc>
                <a:spcPct val="100000"/>
              </a:lnSpc>
              <a:spcBef>
                <a:spcPts val="0"/>
              </a:spcBef>
              <a:spcAft>
                <a:spcPts val="0"/>
              </a:spcAft>
              <a:buClr>
                <a:schemeClr val="dk1"/>
              </a:buClr>
              <a:buSzPts val="1200"/>
              <a:buFont typeface="Calibri"/>
              <a:buNone/>
            </a:pPr>
            <a:r>
              <a:rPr lang="en-US"/>
              <a:t>ALTER TABLE ONLINE allows you to alter many columns while the table remains online, using WITH (ONLINE = ON | OFF).   The feature has a fair amount of restrictions, but it does seem like there is some general usefulness to this syntax change. MS Docs indicates that you can use this new syntax for column changes related to data type, column length or precision, sparseness and collation, all while the table remains online.</a:t>
            </a:r>
            <a:endParaRPr/>
          </a:p>
          <a:p>
            <a:pPr marL="0" lvl="0" indent="0" algn="l" rtl="0">
              <a:spcBef>
                <a:spcPts val="0"/>
              </a:spcBef>
              <a:spcAft>
                <a:spcPts val="0"/>
              </a:spcAft>
              <a:buNone/>
            </a:pPr>
            <a:endParaRPr/>
          </a:p>
          <a:p>
            <a:pPr marL="0" lvl="0" indent="0" algn="l" rtl="0">
              <a:spcBef>
                <a:spcPts val="0"/>
              </a:spcBef>
              <a:spcAft>
                <a:spcPts val="0"/>
              </a:spcAft>
              <a:buNone/>
            </a:pPr>
            <a:r>
              <a:rPr lang="en-US"/>
              <a:t>Index creation can now be done inline when creating the table rather than creating an index after making the table. This works for disk-based tables. I think this just makes the SQL syntax shorter and easier to do than creating the indexes after the table creation. So, for those columns you know need to be indexed from the beginning, this is a faster, simpler way to do it. </a:t>
            </a:r>
            <a:endParaRPr/>
          </a:p>
          <a:p>
            <a:pPr marL="0" lvl="0" indent="0" algn="l" rtl="0">
              <a:spcBef>
                <a:spcPts val="0"/>
              </a:spcBef>
              <a:spcAft>
                <a:spcPts val="0"/>
              </a:spcAft>
              <a:buNone/>
            </a:pPr>
            <a:endParaRPr/>
          </a:p>
          <a:p>
            <a:pPr marL="0" lvl="0" indent="0" algn="l" rtl="0">
              <a:spcBef>
                <a:spcPts val="0"/>
              </a:spcBef>
              <a:spcAft>
                <a:spcPts val="0"/>
              </a:spcAft>
              <a:buNone/>
            </a:pPr>
            <a:r>
              <a:rPr lang="en-US"/>
              <a:t>A number of string functions were introduced in SQL Server 2017. The one I’m going to demonstrate is the TRIM function. It removes leading and trailing characters and spaces without nesting LTRIM/RTRIM to do it.</a:t>
            </a:r>
            <a:endParaRPr/>
          </a:p>
          <a:p>
            <a:pPr marL="0" lvl="0" indent="0" algn="l" rtl="0">
              <a:spcBef>
                <a:spcPts val="0"/>
              </a:spcBef>
              <a:spcAft>
                <a:spcPts val="0"/>
              </a:spcAft>
              <a:buNone/>
            </a:pPr>
            <a:endParaRPr/>
          </a:p>
          <a:p>
            <a:pPr marL="0" lvl="0" indent="0" algn="l" rtl="0">
              <a:spcBef>
                <a:spcPts val="0"/>
              </a:spcBef>
              <a:spcAft>
                <a:spcPts val="0"/>
              </a:spcAft>
              <a:buNone/>
            </a:pPr>
            <a:r>
              <a:rPr lang="en-US"/>
              <a:t>https://www.mssqltips.com/sqlservertip/7265/sql-server-2022-t-sql-enhancements/</a:t>
            </a:r>
            <a:endParaRPr/>
          </a:p>
          <a:p>
            <a:pPr marL="0" lvl="0" indent="0" algn="l" rtl="0">
              <a:spcBef>
                <a:spcPts val="0"/>
              </a:spcBef>
              <a:spcAft>
                <a:spcPts val="0"/>
              </a:spcAft>
              <a:buNone/>
            </a:pPr>
            <a:r>
              <a:rPr lang="en-US"/>
              <a:t>https://learn.microsoft.com/en-us/training/modules/introduction-sql-server-2022-t-sql-enhancements/2-resumable-constraints-and-wait-low-priority-index</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US"/>
              <a:t>Let’s look at a demo of a few of these new T-SQL features.</a:t>
            </a:r>
            <a:endParaRPr/>
          </a:p>
        </p:txBody>
      </p:sp>
      <p:sp>
        <p:nvSpPr>
          <p:cNvPr id="799" name="Google Shape;799;p4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44</a:t>
            </a:fld>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8"/>
        <p:cNvGrpSpPr/>
        <p:nvPr/>
      </p:nvGrpSpPr>
      <p:grpSpPr>
        <a:xfrm>
          <a:off x="0" y="0"/>
          <a:ext cx="0" cy="0"/>
          <a:chOff x="0" y="0"/>
          <a:chExt cx="0" cy="0"/>
        </a:xfrm>
      </p:grpSpPr>
      <p:sp>
        <p:nvSpPr>
          <p:cNvPr id="809" name="Google Shape;809;p4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10" name="Google Shape;810;p4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marR="0" lvl="0" indent="0" algn="l" rtl="0">
              <a:lnSpc>
                <a:spcPct val="100000"/>
              </a:lnSpc>
              <a:spcBef>
                <a:spcPts val="0"/>
              </a:spcBef>
              <a:spcAft>
                <a:spcPts val="0"/>
              </a:spcAft>
              <a:buClr>
                <a:schemeClr val="dk1"/>
              </a:buClr>
              <a:buSzPts val="1200"/>
              <a:buFont typeface="Calibri"/>
              <a:buNone/>
            </a:pPr>
            <a:r>
              <a:rPr lang="en-US"/>
              <a:t>ALTER TABLE ONLINE allows you to alter many columns while the table remains online, using WITH (ONLINE = ON | OFF).   The feature has a fair amount of restrictions, but it does seem like there is some general usefulness to this syntax change. MS Docs indicates that you can use this new syntax for column changes related to data type, column length or precision, sparseness and collation, all while the table remains online.</a:t>
            </a:r>
            <a:endParaRPr/>
          </a:p>
          <a:p>
            <a:pPr marL="0" lvl="0" indent="0" algn="l" rtl="0">
              <a:spcBef>
                <a:spcPts val="0"/>
              </a:spcBef>
              <a:spcAft>
                <a:spcPts val="0"/>
              </a:spcAft>
              <a:buNone/>
            </a:pPr>
            <a:endParaRPr/>
          </a:p>
          <a:p>
            <a:pPr marL="0" lvl="0" indent="0" algn="l" rtl="0">
              <a:spcBef>
                <a:spcPts val="0"/>
              </a:spcBef>
              <a:spcAft>
                <a:spcPts val="0"/>
              </a:spcAft>
              <a:buNone/>
            </a:pPr>
            <a:r>
              <a:rPr lang="en-US"/>
              <a:t>Index creation can now be done inline when creating the table rather than creating an index after making the table. This works for disk-based tables. I think this just makes the SQL syntax shorter and easier to do than creating the indexes after the table creation. So, for those columns you know need to be indexed from the beginning, this is a faster, simpler way to do it. </a:t>
            </a:r>
            <a:endParaRPr/>
          </a:p>
          <a:p>
            <a:pPr marL="0" lvl="0" indent="0" algn="l" rtl="0">
              <a:spcBef>
                <a:spcPts val="0"/>
              </a:spcBef>
              <a:spcAft>
                <a:spcPts val="0"/>
              </a:spcAft>
              <a:buNone/>
            </a:pPr>
            <a:endParaRPr/>
          </a:p>
          <a:p>
            <a:pPr marL="0" lvl="0" indent="0" algn="l" rtl="0">
              <a:spcBef>
                <a:spcPts val="0"/>
              </a:spcBef>
              <a:spcAft>
                <a:spcPts val="0"/>
              </a:spcAft>
              <a:buNone/>
            </a:pPr>
            <a:r>
              <a:rPr lang="en-US"/>
              <a:t>A number of string functions were introduced in SQL Server 2017. The one I’m going to demonstrate is the TRIM function. It removes leading and trailing characters and spaces without nesting LTRIM/RTRIM to do it.</a:t>
            </a:r>
            <a:endParaRPr/>
          </a:p>
          <a:p>
            <a:pPr marL="0" lvl="0" indent="0" algn="l" rtl="0">
              <a:spcBef>
                <a:spcPts val="0"/>
              </a:spcBef>
              <a:spcAft>
                <a:spcPts val="0"/>
              </a:spcAft>
              <a:buNone/>
            </a:pPr>
            <a:endParaRPr/>
          </a:p>
          <a:p>
            <a:pPr marL="0" lvl="0" indent="0" algn="l" rtl="0">
              <a:spcBef>
                <a:spcPts val="0"/>
              </a:spcBef>
              <a:spcAft>
                <a:spcPts val="0"/>
              </a:spcAft>
              <a:buNone/>
            </a:pPr>
            <a:r>
              <a:rPr lang="en-US"/>
              <a:t>https://www.mssqltips.com/sqlservertip/7265/sql-server-2022-t-sql-enhancements/</a:t>
            </a:r>
            <a:endParaRPr/>
          </a:p>
          <a:p>
            <a:pPr marL="0" lvl="0" indent="0" algn="l" rtl="0">
              <a:spcBef>
                <a:spcPts val="0"/>
              </a:spcBef>
              <a:spcAft>
                <a:spcPts val="0"/>
              </a:spcAft>
              <a:buNone/>
            </a:pPr>
            <a:r>
              <a:rPr lang="en-US"/>
              <a:t>https://learn.microsoft.com/en-us/training/modules/introduction-sql-server-2022-t-sql-enhancements/2-resumable-constraints-and-wait-low-priority-index</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US"/>
              <a:t>Let’s look at a demo of a few of these new T-SQL features.</a:t>
            </a:r>
            <a:endParaRPr/>
          </a:p>
        </p:txBody>
      </p:sp>
      <p:sp>
        <p:nvSpPr>
          <p:cNvPr id="811" name="Google Shape;811;p4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45</a:t>
            </a:fld>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0"/>
        <p:cNvGrpSpPr/>
        <p:nvPr/>
      </p:nvGrpSpPr>
      <p:grpSpPr>
        <a:xfrm>
          <a:off x="0" y="0"/>
          <a:ext cx="0" cy="0"/>
          <a:chOff x="0" y="0"/>
          <a:chExt cx="0" cy="0"/>
        </a:xfrm>
      </p:grpSpPr>
      <p:sp>
        <p:nvSpPr>
          <p:cNvPr id="821" name="Google Shape;821;p4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22" name="Google Shape;822;p4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marR="0" lvl="0" indent="0" algn="l" rtl="0">
              <a:lnSpc>
                <a:spcPct val="100000"/>
              </a:lnSpc>
              <a:spcBef>
                <a:spcPts val="0"/>
              </a:spcBef>
              <a:spcAft>
                <a:spcPts val="0"/>
              </a:spcAft>
              <a:buClr>
                <a:schemeClr val="dk1"/>
              </a:buClr>
              <a:buSzPts val="1200"/>
              <a:buFont typeface="Calibri"/>
              <a:buNone/>
            </a:pPr>
            <a:r>
              <a:rPr lang="en-US"/>
              <a:t>ALTER TABLE ONLINE allows you to alter many columns while the table remains online, using WITH (ONLINE = ON | OFF).   The feature has a fair amount of restrictions, but it does seem like there is some general usefulness to this syntax change. MS Docs indicates that you can use this new syntax for column changes related to data type, column length or precision, sparseness and collation, all while the table remains online.</a:t>
            </a:r>
            <a:endParaRPr/>
          </a:p>
          <a:p>
            <a:pPr marL="0" lvl="0" indent="0" algn="l" rtl="0">
              <a:spcBef>
                <a:spcPts val="0"/>
              </a:spcBef>
              <a:spcAft>
                <a:spcPts val="0"/>
              </a:spcAft>
              <a:buNone/>
            </a:pPr>
            <a:endParaRPr/>
          </a:p>
          <a:p>
            <a:pPr marL="0" lvl="0" indent="0" algn="l" rtl="0">
              <a:spcBef>
                <a:spcPts val="0"/>
              </a:spcBef>
              <a:spcAft>
                <a:spcPts val="0"/>
              </a:spcAft>
              <a:buNone/>
            </a:pPr>
            <a:r>
              <a:rPr lang="en-US"/>
              <a:t>Index creation can now be done inline when creating the table rather than creating an index after making the table. This works for disk-based tables. I think this just makes the SQL syntax shorter and easier to do than creating the indexes after the table creation. So, for those columns you know need to be indexed from the beginning, this is a faster, simpler way to do it. </a:t>
            </a:r>
            <a:endParaRPr/>
          </a:p>
          <a:p>
            <a:pPr marL="0" lvl="0" indent="0" algn="l" rtl="0">
              <a:spcBef>
                <a:spcPts val="0"/>
              </a:spcBef>
              <a:spcAft>
                <a:spcPts val="0"/>
              </a:spcAft>
              <a:buNone/>
            </a:pPr>
            <a:endParaRPr/>
          </a:p>
          <a:p>
            <a:pPr marL="0" lvl="0" indent="0" algn="l" rtl="0">
              <a:spcBef>
                <a:spcPts val="0"/>
              </a:spcBef>
              <a:spcAft>
                <a:spcPts val="0"/>
              </a:spcAft>
              <a:buNone/>
            </a:pPr>
            <a:r>
              <a:rPr lang="en-US"/>
              <a:t>A number of string functions were introduced in SQL Server 2017. The one I’m going to demonstrate is the TRIM function. It removes leading and trailing characters and spaces without nesting LTRIM/RTRIM to do it.</a:t>
            </a:r>
            <a:endParaRPr/>
          </a:p>
          <a:p>
            <a:pPr marL="0" lvl="0" indent="0" algn="l" rtl="0">
              <a:spcBef>
                <a:spcPts val="0"/>
              </a:spcBef>
              <a:spcAft>
                <a:spcPts val="0"/>
              </a:spcAft>
              <a:buNone/>
            </a:pPr>
            <a:endParaRPr/>
          </a:p>
          <a:p>
            <a:pPr marL="0" lvl="0" indent="0" algn="l" rtl="0">
              <a:spcBef>
                <a:spcPts val="0"/>
              </a:spcBef>
              <a:spcAft>
                <a:spcPts val="0"/>
              </a:spcAft>
              <a:buNone/>
            </a:pPr>
            <a:r>
              <a:rPr lang="en-US"/>
              <a:t>https://www.mssqltips.com/sqlservertip/7265/sql-server-2022-t-sql-enhancements/</a:t>
            </a:r>
            <a:endParaRPr/>
          </a:p>
          <a:p>
            <a:pPr marL="0" lvl="0" indent="0" algn="l" rtl="0">
              <a:spcBef>
                <a:spcPts val="0"/>
              </a:spcBef>
              <a:spcAft>
                <a:spcPts val="0"/>
              </a:spcAft>
              <a:buNone/>
            </a:pPr>
            <a:r>
              <a:rPr lang="en-US"/>
              <a:t>https://learn.microsoft.com/en-us/training/modules/introduction-sql-server-2022-t-sql-enhancements/2-resumable-constraints-and-wait-low-priority-index</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US"/>
              <a:t>Let’s look at a demo of a few of these new T-SQL features.</a:t>
            </a:r>
            <a:endParaRPr/>
          </a:p>
        </p:txBody>
      </p:sp>
      <p:sp>
        <p:nvSpPr>
          <p:cNvPr id="823" name="Google Shape;823;p4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46</a:t>
            </a:fld>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2"/>
        <p:cNvGrpSpPr/>
        <p:nvPr/>
      </p:nvGrpSpPr>
      <p:grpSpPr>
        <a:xfrm>
          <a:off x="0" y="0"/>
          <a:ext cx="0" cy="0"/>
          <a:chOff x="0" y="0"/>
          <a:chExt cx="0" cy="0"/>
        </a:xfrm>
      </p:grpSpPr>
      <p:sp>
        <p:nvSpPr>
          <p:cNvPr id="833" name="Google Shape;833;p5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34" name="Google Shape;834;p5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The last category of features that we will discuss is High Availability and Disaster Recovery.</a:t>
            </a:r>
            <a:endParaRPr/>
          </a:p>
        </p:txBody>
      </p:sp>
      <p:sp>
        <p:nvSpPr>
          <p:cNvPr id="835" name="Google Shape;835;p5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47</a:t>
            </a:fld>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4"/>
        <p:cNvGrpSpPr/>
        <p:nvPr/>
      </p:nvGrpSpPr>
      <p:grpSpPr>
        <a:xfrm>
          <a:off x="0" y="0"/>
          <a:ext cx="0" cy="0"/>
          <a:chOff x="0" y="0"/>
          <a:chExt cx="0" cy="0"/>
        </a:xfrm>
      </p:grpSpPr>
      <p:sp>
        <p:nvSpPr>
          <p:cNvPr id="845" name="Google Shape;845;g301523d21ef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46" name="Google Shape;846;g301523d21ef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The last category of features that we will discuss is High Availability and Disaster Recovery.</a:t>
            </a:r>
            <a:endParaRPr/>
          </a:p>
          <a:p>
            <a:pPr marL="0" lvl="0" indent="0" algn="l" rtl="0">
              <a:spcBef>
                <a:spcPts val="0"/>
              </a:spcBef>
              <a:spcAft>
                <a:spcPts val="0"/>
              </a:spcAft>
              <a:buNone/>
            </a:pPr>
            <a:endParaRPr/>
          </a:p>
          <a:p>
            <a:pPr marL="0" lvl="0" indent="0" algn="l" rtl="0">
              <a:spcBef>
                <a:spcPts val="0"/>
              </a:spcBef>
              <a:spcAft>
                <a:spcPts val="0"/>
              </a:spcAft>
              <a:buNone/>
            </a:pPr>
            <a:r>
              <a:rPr lang="en-US"/>
              <a:t>Log Shipping doesn’t provide a </a:t>
            </a:r>
            <a:endParaRPr/>
          </a:p>
        </p:txBody>
      </p:sp>
      <p:sp>
        <p:nvSpPr>
          <p:cNvPr id="847" name="Google Shape;847;g301523d21ef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48</a:t>
            </a:fld>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6"/>
        <p:cNvGrpSpPr/>
        <p:nvPr/>
      </p:nvGrpSpPr>
      <p:grpSpPr>
        <a:xfrm>
          <a:off x="0" y="0"/>
          <a:ext cx="0" cy="0"/>
          <a:chOff x="0" y="0"/>
          <a:chExt cx="0" cy="0"/>
        </a:xfrm>
      </p:grpSpPr>
      <p:sp>
        <p:nvSpPr>
          <p:cNvPr id="857" name="Google Shape;857;g30f0d43213e_0_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58" name="Google Shape;858;g30f0d43213e_0_2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The last category of features that we will discuss is High Availability and Disaster Recovery.</a:t>
            </a:r>
            <a:endParaRPr/>
          </a:p>
          <a:p>
            <a:pPr marL="0" lvl="0" indent="0" algn="l" rtl="0">
              <a:spcBef>
                <a:spcPts val="0"/>
              </a:spcBef>
              <a:spcAft>
                <a:spcPts val="0"/>
              </a:spcAft>
              <a:buNone/>
            </a:pPr>
            <a:endParaRPr/>
          </a:p>
          <a:p>
            <a:pPr marL="0" lvl="0" indent="0" algn="l" rtl="0">
              <a:spcBef>
                <a:spcPts val="0"/>
              </a:spcBef>
              <a:spcAft>
                <a:spcPts val="0"/>
              </a:spcAft>
              <a:buNone/>
            </a:pPr>
            <a:r>
              <a:rPr lang="en-US"/>
              <a:t>Log Shipping doesn’t provide a </a:t>
            </a:r>
            <a:endParaRPr/>
          </a:p>
        </p:txBody>
      </p:sp>
      <p:sp>
        <p:nvSpPr>
          <p:cNvPr id="859" name="Google Shape;859;g30f0d43213e_0_2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49</a:t>
            </a:fld>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8"/>
        <p:cNvGrpSpPr/>
        <p:nvPr/>
      </p:nvGrpSpPr>
      <p:grpSpPr>
        <a:xfrm>
          <a:off x="0" y="0"/>
          <a:ext cx="0" cy="0"/>
          <a:chOff x="0" y="0"/>
          <a:chExt cx="0" cy="0"/>
        </a:xfrm>
      </p:grpSpPr>
      <p:sp>
        <p:nvSpPr>
          <p:cNvPr id="869" name="Google Shape;869;g30f0d43213e_0_4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70" name="Google Shape;870;g30f0d43213e_0_4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The last category of features that we will discuss is High Availability and Disaster Recovery.</a:t>
            </a:r>
            <a:endParaRPr/>
          </a:p>
          <a:p>
            <a:pPr marL="0" lvl="0" indent="0" algn="l" rtl="0">
              <a:spcBef>
                <a:spcPts val="0"/>
              </a:spcBef>
              <a:spcAft>
                <a:spcPts val="0"/>
              </a:spcAft>
              <a:buNone/>
            </a:pPr>
            <a:endParaRPr/>
          </a:p>
          <a:p>
            <a:pPr marL="0" lvl="0" indent="0" algn="l" rtl="0">
              <a:spcBef>
                <a:spcPts val="0"/>
              </a:spcBef>
              <a:spcAft>
                <a:spcPts val="0"/>
              </a:spcAft>
              <a:buNone/>
            </a:pPr>
            <a:r>
              <a:rPr lang="en-US"/>
              <a:t>Log Shipping doesn’t provide a </a:t>
            </a:r>
            <a:endParaRPr/>
          </a:p>
        </p:txBody>
      </p:sp>
      <p:sp>
        <p:nvSpPr>
          <p:cNvPr id="871" name="Google Shape;871;g30f0d43213e_0_4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50</a:t>
            </a:fld>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0"/>
        <p:cNvGrpSpPr/>
        <p:nvPr/>
      </p:nvGrpSpPr>
      <p:grpSpPr>
        <a:xfrm>
          <a:off x="0" y="0"/>
          <a:ext cx="0" cy="0"/>
          <a:chOff x="0" y="0"/>
          <a:chExt cx="0" cy="0"/>
        </a:xfrm>
      </p:grpSpPr>
      <p:sp>
        <p:nvSpPr>
          <p:cNvPr id="881" name="Google Shape;881;g2ff02207681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82" name="Google Shape;882;g2ff02207681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I’ve talked about a number of things for Availability Groups and so here is a summary of some things I believe are positives for Availability Groups. I feel like these features make your life better as a data professional</a:t>
            </a:r>
            <a:endParaRPr/>
          </a:p>
        </p:txBody>
      </p:sp>
      <p:sp>
        <p:nvSpPr>
          <p:cNvPr id="883" name="Google Shape;883;g2ff02207681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51</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9" name="Google Shape;169;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Our agenda is to touch on the following categories of features so that you can see how modern SQL Server features will simplify or improve your experience as a data professional. </a:t>
            </a:r>
            <a:endParaRPr/>
          </a:p>
          <a:p>
            <a:pPr marL="0" lvl="0" indent="0" algn="l" rtl="0">
              <a:spcBef>
                <a:spcPts val="0"/>
              </a:spcBef>
              <a:spcAft>
                <a:spcPts val="0"/>
              </a:spcAft>
              <a:buNone/>
            </a:pPr>
            <a:endParaRPr/>
          </a:p>
          <a:p>
            <a:pPr marL="0" lvl="0" indent="0" algn="l" rtl="0">
              <a:spcBef>
                <a:spcPts val="0"/>
              </a:spcBef>
              <a:spcAft>
                <a:spcPts val="0"/>
              </a:spcAft>
              <a:buNone/>
            </a:pPr>
            <a:r>
              <a:rPr lang="en-US"/>
              <a:t>We’re going to look at some performance related features in SQL Server followed by new aspects of the product that I think are helpful for troubleshooting. </a:t>
            </a:r>
            <a:endParaRPr/>
          </a:p>
          <a:p>
            <a:pPr marL="0" lvl="0" indent="0" algn="l" rtl="0">
              <a:spcBef>
                <a:spcPts val="0"/>
              </a:spcBef>
              <a:spcAft>
                <a:spcPts val="0"/>
              </a:spcAft>
              <a:buNone/>
            </a:pPr>
            <a:endParaRPr/>
          </a:p>
          <a:p>
            <a:pPr marL="0" lvl="0" indent="0" algn="l" rtl="0">
              <a:spcBef>
                <a:spcPts val="0"/>
              </a:spcBef>
              <a:spcAft>
                <a:spcPts val="0"/>
              </a:spcAft>
              <a:buNone/>
            </a:pPr>
            <a:r>
              <a:rPr lang="en-US"/>
              <a:t>Next, we’ll look at some useful changes concerning permissions and then we’ll cover some helpful T-SQL changes.</a:t>
            </a:r>
            <a:endParaRPr/>
          </a:p>
          <a:p>
            <a:pPr marL="0" lvl="0" indent="0" algn="l" rtl="0">
              <a:spcBef>
                <a:spcPts val="0"/>
              </a:spcBef>
              <a:spcAft>
                <a:spcPts val="0"/>
              </a:spcAft>
              <a:buNone/>
            </a:pPr>
            <a:endParaRPr/>
          </a:p>
          <a:p>
            <a:pPr marL="0" lvl="0" indent="0" algn="l" rtl="0">
              <a:spcBef>
                <a:spcPts val="0"/>
              </a:spcBef>
              <a:spcAft>
                <a:spcPts val="0"/>
              </a:spcAft>
              <a:buNone/>
            </a:pPr>
            <a:r>
              <a:rPr lang="en-US"/>
              <a:t>Last, we will consider to features in the category of High Availability and Disaster Recovery.</a:t>
            </a:r>
            <a:endParaRPr/>
          </a:p>
        </p:txBody>
      </p:sp>
      <p:sp>
        <p:nvSpPr>
          <p:cNvPr id="170" name="Google Shape;170;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a:t>
            </a:fld>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1"/>
        <p:cNvGrpSpPr/>
        <p:nvPr/>
      </p:nvGrpSpPr>
      <p:grpSpPr>
        <a:xfrm>
          <a:off x="0" y="0"/>
          <a:ext cx="0" cy="0"/>
          <a:chOff x="0" y="0"/>
          <a:chExt cx="0" cy="0"/>
        </a:xfrm>
      </p:grpSpPr>
      <p:sp>
        <p:nvSpPr>
          <p:cNvPr id="892" name="Google Shape;892;g30f0d43213e_0_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93" name="Google Shape;893;g30f0d43213e_0_1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I’ve talked about a number of things for Availability Groups and so here is a summary of some things I believe are positives for Availability Groups. I feel like these features make your life better as a data professional</a:t>
            </a:r>
            <a:endParaRPr/>
          </a:p>
        </p:txBody>
      </p:sp>
      <p:sp>
        <p:nvSpPr>
          <p:cNvPr id="894" name="Google Shape;894;g30f0d43213e_0_1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52</a:t>
            </a:fld>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2"/>
        <p:cNvGrpSpPr/>
        <p:nvPr/>
      </p:nvGrpSpPr>
      <p:grpSpPr>
        <a:xfrm>
          <a:off x="0" y="0"/>
          <a:ext cx="0" cy="0"/>
          <a:chOff x="0" y="0"/>
          <a:chExt cx="0" cy="0"/>
        </a:xfrm>
      </p:grpSpPr>
      <p:sp>
        <p:nvSpPr>
          <p:cNvPr id="903" name="Google Shape;903;g30f0d43213e_0_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04" name="Google Shape;904;g30f0d43213e_0_3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I’ve talked about a number of things for Availability Groups and so here is a summary of some things I believe are positives for Availability Groups. I feel like these features make your life better as a data professional</a:t>
            </a:r>
            <a:endParaRPr/>
          </a:p>
        </p:txBody>
      </p:sp>
      <p:sp>
        <p:nvSpPr>
          <p:cNvPr id="905" name="Google Shape;905;g30f0d43213e_0_3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53</a:t>
            </a:fld>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3"/>
        <p:cNvGrpSpPr/>
        <p:nvPr/>
      </p:nvGrpSpPr>
      <p:grpSpPr>
        <a:xfrm>
          <a:off x="0" y="0"/>
          <a:ext cx="0" cy="0"/>
          <a:chOff x="0" y="0"/>
          <a:chExt cx="0" cy="0"/>
        </a:xfrm>
      </p:grpSpPr>
      <p:sp>
        <p:nvSpPr>
          <p:cNvPr id="914" name="Google Shape;914;g2faa10bbf41_0_4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15" name="Google Shape;915;g2faa10bbf41_0_4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I’ve talked about a number of things for Availability Groups and so here is a summary of some things I believe are positives for Availability Groups. I feel like these features make your life better as a data professional</a:t>
            </a:r>
            <a:endParaRPr/>
          </a:p>
        </p:txBody>
      </p:sp>
      <p:sp>
        <p:nvSpPr>
          <p:cNvPr id="916" name="Google Shape;916;g2faa10bbf41_0_4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54</a:t>
            </a:fld>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5"/>
        <p:cNvGrpSpPr/>
        <p:nvPr/>
      </p:nvGrpSpPr>
      <p:grpSpPr>
        <a:xfrm>
          <a:off x="0" y="0"/>
          <a:ext cx="0" cy="0"/>
          <a:chOff x="0" y="0"/>
          <a:chExt cx="0" cy="0"/>
        </a:xfrm>
      </p:grpSpPr>
      <p:sp>
        <p:nvSpPr>
          <p:cNvPr id="966" name="Google Shape;966;g2ff02207681_0_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67" name="Google Shape;967;g2ff02207681_0_1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I’ve talked about a number of things for Availability Groups and so here is a summary of some things I believe are positives for Availability Groups. I feel like these features make your life better as a data professional</a:t>
            </a:r>
            <a:endParaRPr/>
          </a:p>
        </p:txBody>
      </p:sp>
      <p:sp>
        <p:nvSpPr>
          <p:cNvPr id="968" name="Google Shape;968;g2ff02207681_0_1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55</a:t>
            </a:fld>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6"/>
        <p:cNvGrpSpPr/>
        <p:nvPr/>
      </p:nvGrpSpPr>
      <p:grpSpPr>
        <a:xfrm>
          <a:off x="0" y="0"/>
          <a:ext cx="0" cy="0"/>
          <a:chOff x="0" y="0"/>
          <a:chExt cx="0" cy="0"/>
        </a:xfrm>
      </p:grpSpPr>
      <p:sp>
        <p:nvSpPr>
          <p:cNvPr id="977" name="Google Shape;977;p5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78" name="Google Shape;978;p5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I’ve talked about a number of things for Availability Groups and so here is a summary of some things I believe are positives for Availability Groups. I feel like these features make your life better as a data professional</a:t>
            </a:r>
            <a:endParaRPr/>
          </a:p>
        </p:txBody>
      </p:sp>
      <p:sp>
        <p:nvSpPr>
          <p:cNvPr id="979" name="Google Shape;979;p5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56</a:t>
            </a:fld>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7"/>
        <p:cNvGrpSpPr/>
        <p:nvPr/>
      </p:nvGrpSpPr>
      <p:grpSpPr>
        <a:xfrm>
          <a:off x="0" y="0"/>
          <a:ext cx="0" cy="0"/>
          <a:chOff x="0" y="0"/>
          <a:chExt cx="0" cy="0"/>
        </a:xfrm>
      </p:grpSpPr>
      <p:sp>
        <p:nvSpPr>
          <p:cNvPr id="988" name="Google Shape;988;p5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89" name="Google Shape;989;p5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The next HA/DR feature under discussion is Accelerated Database Recovery. The feature uses the “persisted version store” in each database to enable SQL Server to rollback faster via logical revert. The persisted version store works in a similar fashion to Read Committed Snapshot Isolation. It keeps the previous version of a row so that if a transaction is aborted SQL Server can simply replace the uncommitted row change with the previous version of the row. </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This is quicker and different than logically replaying the records in the log to undo the change. There is also a mechanism that sweeps the database every 60 seconds to eliminate row versions that are no longer needed.</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For example, let’s say that your company wants to change the email format it is storing for people to a FirstName.LastName@domain.com format.  Let’s suppose that while updating email addresses for your company, someone realizes that the script is taking far longer than expected, and they suspect a problem with the script that was ran.</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You might be trying to decide if you should abort and let SQL Server rollback all the changes. Someone then suggests restarting SQL Server because they know it runs crash recovery on start up and they think that will be faster. You restart and 10 minutes later, you’re still waiting for this database to come online because it’s rolling back all the changes from the log via the traditional rollback and recovery method. </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With ADR your life is better because SQL Server comes back much, much faster in that scenario.  ADR simply reverts the changed rows to their previous states based on row versions kept in the database. No need to work through the log undoing or rolling back uncommitted changes. Instead, the Transaction Log is only processed from the last successful checkpoint.</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I’ve personally seen this change cause crash recovery that was taking 45 minutes take a matter of seconds instead.</a:t>
            </a:r>
            <a:endParaRPr/>
          </a:p>
          <a:p>
            <a:pPr marL="0" lvl="0" indent="0" algn="l" rtl="0">
              <a:spcBef>
                <a:spcPts val="0"/>
              </a:spcBef>
              <a:spcAft>
                <a:spcPts val="0"/>
              </a:spcAft>
              <a:buNone/>
            </a:pPr>
            <a:endParaRPr/>
          </a:p>
        </p:txBody>
      </p:sp>
      <p:sp>
        <p:nvSpPr>
          <p:cNvPr id="990" name="Google Shape;990;p5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57</a:t>
            </a:fld>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8"/>
        <p:cNvGrpSpPr/>
        <p:nvPr/>
      </p:nvGrpSpPr>
      <p:grpSpPr>
        <a:xfrm>
          <a:off x="0" y="0"/>
          <a:ext cx="0" cy="0"/>
          <a:chOff x="0" y="0"/>
          <a:chExt cx="0" cy="0"/>
        </a:xfrm>
      </p:grpSpPr>
      <p:sp>
        <p:nvSpPr>
          <p:cNvPr id="999" name="Google Shape;999;g30f0d43213e_0_5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00" name="Google Shape;1000;g30f0d43213e_0_5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The next HA/DR feature under discussion is Accelerated Database Recovery. The feature uses the “persisted version store” in each database to enable SQL Server to rollback faster via logical revert. The persisted version store works in a similar fashion to Read Committed Snapshot Isolation. It keeps the previous version of a row so that if a transaction is aborted SQL Server can simply replace the uncommitted row change with the previous version of the row. </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This is quicker and different than logically replaying the records in the log to undo the change. There is also a mechanism that sweeps the database every 60 seconds to eliminate row versions that are no longer needed.</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For example, let’s say that your company wants to change the email format it is storing for people to a FirstName.LastName@domain.com format.  Let’s suppose that while updating email addresses for your company, someone realizes that the script is taking far longer than expected, and they suspect a problem with the script that was ran.</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You might be trying to decide if you should abort and let SQL Server rollback all the changes. Someone then suggests restarting SQL Server because they know it runs crash recovery on start up and they think that will be faster. You restart and 10 minutes later, you’re still waiting for this database to come online because it’s rolling back all the changes from the log via the traditional rollback and recovery method. </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With ADR your life is better because SQL Server comes back much, much faster in that scenario.  ADR simply reverts the changed rows to their previous states based on row versions kept in the database. No need to work through the log undoing or rolling back uncommitted changes. Instead, the Transaction Log is only processed from the last successful checkpoint.</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I’ve personally seen this change cause crash recovery that was taking 45 minutes take a matter of seconds instead.</a:t>
            </a:r>
            <a:endParaRPr/>
          </a:p>
          <a:p>
            <a:pPr marL="0" lvl="0" indent="0" algn="l" rtl="0">
              <a:spcBef>
                <a:spcPts val="0"/>
              </a:spcBef>
              <a:spcAft>
                <a:spcPts val="0"/>
              </a:spcAft>
              <a:buNone/>
            </a:pPr>
            <a:endParaRPr/>
          </a:p>
        </p:txBody>
      </p:sp>
      <p:sp>
        <p:nvSpPr>
          <p:cNvPr id="1001" name="Google Shape;1001;g30f0d43213e_0_53: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58</a:t>
            </a:fld>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0"/>
        <p:cNvGrpSpPr/>
        <p:nvPr/>
      </p:nvGrpSpPr>
      <p:grpSpPr>
        <a:xfrm>
          <a:off x="0" y="0"/>
          <a:ext cx="0" cy="0"/>
          <a:chOff x="0" y="0"/>
          <a:chExt cx="0" cy="0"/>
        </a:xfrm>
      </p:grpSpPr>
      <p:sp>
        <p:nvSpPr>
          <p:cNvPr id="1011" name="Google Shape;1011;p5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12" name="Google Shape;1012;p5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ADR Cleaner Thread Count setting allows for ADR to use more than one thread. In 2019, there’s only one thread available so ADR can only be performed on one database at a time. You can set the ADR thread count in 2022 to match the number of cores on the SQL Server. So, if you have 16 cores, you can set this to 16 and ADR can be performed on up to 16 databases in parallel.</a:t>
            </a:r>
            <a:endParaRPr/>
          </a:p>
          <a:p>
            <a:pPr marL="0" lvl="0" indent="0" algn="l" rtl="0">
              <a:spcBef>
                <a:spcPts val="0"/>
              </a:spcBef>
              <a:spcAft>
                <a:spcPts val="0"/>
              </a:spcAft>
              <a:buNone/>
            </a:pPr>
            <a:endParaRPr/>
          </a:p>
          <a:p>
            <a:pPr marL="0" lvl="0" indent="0" algn="l" rtl="0">
              <a:lnSpc>
                <a:spcPct val="90000"/>
              </a:lnSpc>
              <a:spcBef>
                <a:spcPts val="1000"/>
              </a:spcBef>
              <a:spcAft>
                <a:spcPts val="0"/>
              </a:spcAft>
              <a:buClr>
                <a:schemeClr val="dk1"/>
              </a:buClr>
              <a:buSzPts val="2400"/>
              <a:buNone/>
            </a:pPr>
            <a:r>
              <a:rPr lang="en-US"/>
              <a:t>ADR cleaner retry timeout - The cleaner thread needs locks to be able to do its work. This setting controls how long it will keep trying to acquire those locks before the cleanup sweep stops. This timeout mechanism helps prevent the cleaner from waiting indefinitely for locks, potentially hindering overall database performance.</a:t>
            </a:r>
          </a:p>
          <a:p>
            <a:pPr marL="0" marR="0" lvl="0" indent="0" algn="l" rtl="0">
              <a:lnSpc>
                <a:spcPct val="100000"/>
              </a:lnSpc>
              <a:spcBef>
                <a:spcPts val="0"/>
              </a:spcBef>
              <a:spcAft>
                <a:spcPts val="0"/>
              </a:spcAft>
              <a:buClr>
                <a:schemeClr val="dk1"/>
              </a:buClr>
              <a:buSzPts val="1200"/>
              <a:buFont typeface="Calibri"/>
              <a:buNone/>
            </a:pPr>
            <a:r>
              <a:rPr lang="en-US"/>
              <a:t>https://virtual-dba.com/blog/accelerated-database-recovery-adr-cleaner-retry-timeout-min-in-sql-server-configuration/ </a:t>
            </a:r>
            <a:br>
              <a:rPr lang="en-US"/>
            </a:br>
            <a:r>
              <a:rPr lang="en-US"/>
              <a:t>--https://cloudblogs.microsoft.com/sqlserver/2023/03/28/accelerated-database-recovery-enhancements-in-sql-server-2022/ </a:t>
            </a:r>
            <a:endParaRPr/>
          </a:p>
          <a:p>
            <a:pPr marL="0" lvl="0" indent="0" algn="l" rtl="0">
              <a:spcBef>
                <a:spcPts val="0"/>
              </a:spcBef>
              <a:spcAft>
                <a:spcPts val="0"/>
              </a:spcAft>
              <a:buNone/>
            </a:pPr>
            <a:endParaRPr/>
          </a:p>
        </p:txBody>
      </p:sp>
      <p:sp>
        <p:nvSpPr>
          <p:cNvPr id="1013" name="Google Shape;1013;p5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59</a:t>
            </a:fld>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1"/>
        <p:cNvGrpSpPr/>
        <p:nvPr/>
      </p:nvGrpSpPr>
      <p:grpSpPr>
        <a:xfrm>
          <a:off x="0" y="0"/>
          <a:ext cx="0" cy="0"/>
          <a:chOff x="0" y="0"/>
          <a:chExt cx="0" cy="0"/>
        </a:xfrm>
      </p:grpSpPr>
      <p:sp>
        <p:nvSpPr>
          <p:cNvPr id="1022" name="Google Shape;1022;p5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23" name="Google Shape;1023;p5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24" name="Google Shape;1024;p5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60</a:t>
            </a:fld>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3"/>
        <p:cNvGrpSpPr/>
        <p:nvPr/>
      </p:nvGrpSpPr>
      <p:grpSpPr>
        <a:xfrm>
          <a:off x="0" y="0"/>
          <a:ext cx="0" cy="0"/>
          <a:chOff x="0" y="0"/>
          <a:chExt cx="0" cy="0"/>
        </a:xfrm>
      </p:grpSpPr>
      <p:sp>
        <p:nvSpPr>
          <p:cNvPr id="1034" name="Google Shape;1034;p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35" name="Google Shape;1035;p5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sz="1200"/>
              <a:t>There have been some enhancements to In-Memory OLTP since it’s release, but I think there are still a fair number of things that restrict the use case for this feature.</a:t>
            </a:r>
            <a:endParaRPr/>
          </a:p>
          <a:p>
            <a:pPr marL="0" marR="0" lvl="0" indent="0" algn="l" rtl="0">
              <a:lnSpc>
                <a:spcPct val="100000"/>
              </a:lnSpc>
              <a:spcBef>
                <a:spcPts val="0"/>
              </a:spcBef>
              <a:spcAft>
                <a:spcPts val="0"/>
              </a:spcAft>
              <a:buClr>
                <a:schemeClr val="dk1"/>
              </a:buClr>
              <a:buSzPts val="1200"/>
              <a:buFont typeface="Calibri"/>
              <a:buNone/>
            </a:pPr>
            <a:endParaRPr sz="1200"/>
          </a:p>
          <a:p>
            <a:pPr marL="0" marR="0" lvl="0" indent="0" algn="l" rtl="0">
              <a:lnSpc>
                <a:spcPct val="100000"/>
              </a:lnSpc>
              <a:spcBef>
                <a:spcPts val="0"/>
              </a:spcBef>
              <a:spcAft>
                <a:spcPts val="0"/>
              </a:spcAft>
              <a:buClr>
                <a:schemeClr val="dk1"/>
              </a:buClr>
              <a:buSzPts val="1200"/>
              <a:buFont typeface="Calibri"/>
              <a:buNone/>
            </a:pPr>
            <a:r>
              <a:rPr lang="en-US" sz="1200"/>
              <a:t>For people who like scripting languages, the ability of SQL Server to incorporate the execution of Python and R scripts could be useful, particularly in the areas of Machine Learning, which is used for, among other things, predictive analysis. It can sift through data and find trends and extrapolate based on the data in the sample data model.  Python and R in SQL Server can also be used for Business Intelligence.</a:t>
            </a:r>
            <a:endParaRPr/>
          </a:p>
          <a:p>
            <a:pPr marL="0" marR="0" lvl="0" indent="0" algn="l" rtl="0">
              <a:lnSpc>
                <a:spcPct val="100000"/>
              </a:lnSpc>
              <a:spcBef>
                <a:spcPts val="0"/>
              </a:spcBef>
              <a:spcAft>
                <a:spcPts val="0"/>
              </a:spcAft>
              <a:buClr>
                <a:schemeClr val="dk1"/>
              </a:buClr>
              <a:buSzPts val="1200"/>
              <a:buFont typeface="Calibri"/>
              <a:buNone/>
            </a:pPr>
            <a:endParaRPr sz="1200"/>
          </a:p>
          <a:p>
            <a:pPr marL="0" marR="0" lvl="0" indent="0" algn="l" rtl="0">
              <a:lnSpc>
                <a:spcPct val="100000"/>
              </a:lnSpc>
              <a:spcBef>
                <a:spcPts val="0"/>
              </a:spcBef>
              <a:spcAft>
                <a:spcPts val="0"/>
              </a:spcAft>
              <a:buClr>
                <a:schemeClr val="dk1"/>
              </a:buClr>
              <a:buSzPts val="1200"/>
              <a:buFont typeface="Calibri"/>
              <a:buNone/>
            </a:pPr>
            <a:r>
              <a:rPr lang="en-US" sz="1200"/>
              <a:t>Always Encrypted encrypts data in transit as it passes between SQL Server and database client applications.</a:t>
            </a:r>
            <a:endParaRPr/>
          </a:p>
          <a:p>
            <a:pPr marL="0" marR="0" lvl="0" indent="0" algn="l" rtl="0">
              <a:lnSpc>
                <a:spcPct val="100000"/>
              </a:lnSpc>
              <a:spcBef>
                <a:spcPts val="0"/>
              </a:spcBef>
              <a:spcAft>
                <a:spcPts val="0"/>
              </a:spcAft>
              <a:buClr>
                <a:schemeClr val="dk1"/>
              </a:buClr>
              <a:buSzPts val="1200"/>
              <a:buFont typeface="Calibri"/>
              <a:buNone/>
            </a:pPr>
            <a:endParaRPr sz="1200"/>
          </a:p>
          <a:p>
            <a:pPr marL="0" lvl="0" indent="0" algn="l" rtl="0">
              <a:spcBef>
                <a:spcPts val="0"/>
              </a:spcBef>
              <a:spcAft>
                <a:spcPts val="0"/>
              </a:spcAft>
              <a:buNone/>
            </a:pPr>
            <a:endParaRPr/>
          </a:p>
        </p:txBody>
      </p:sp>
      <p:sp>
        <p:nvSpPr>
          <p:cNvPr id="1036" name="Google Shape;1036;p5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61</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3" name="Google Shape;193;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The first category of features that we will discuss is the Performance category.</a:t>
            </a:r>
            <a:endParaRPr/>
          </a:p>
        </p:txBody>
      </p:sp>
      <p:sp>
        <p:nvSpPr>
          <p:cNvPr id="194" name="Google Shape;194;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a:t>
            </a:fld>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9"/>
        <p:cNvGrpSpPr/>
        <p:nvPr/>
      </p:nvGrpSpPr>
      <p:grpSpPr>
        <a:xfrm>
          <a:off x="0" y="0"/>
          <a:ext cx="0" cy="0"/>
          <a:chOff x="0" y="0"/>
          <a:chExt cx="0" cy="0"/>
        </a:xfrm>
      </p:grpSpPr>
      <p:sp>
        <p:nvSpPr>
          <p:cNvPr id="1070" name="Google Shape;1070;p6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71" name="Google Shape;1071;p6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72" name="Google Shape;1072;p6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62</a:t>
            </a:fld>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1"/>
        <p:cNvGrpSpPr/>
        <p:nvPr/>
      </p:nvGrpSpPr>
      <p:grpSpPr>
        <a:xfrm>
          <a:off x="0" y="0"/>
          <a:ext cx="0" cy="0"/>
          <a:chOff x="0" y="0"/>
          <a:chExt cx="0" cy="0"/>
        </a:xfrm>
      </p:grpSpPr>
      <p:sp>
        <p:nvSpPr>
          <p:cNvPr id="1082" name="Google Shape;1082;p6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83" name="Google Shape;1083;p6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84" name="Google Shape;1084;p6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63</a:t>
            </a:fld>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4"/>
        <p:cNvGrpSpPr/>
        <p:nvPr/>
      </p:nvGrpSpPr>
      <p:grpSpPr>
        <a:xfrm>
          <a:off x="0" y="0"/>
          <a:ext cx="0" cy="0"/>
          <a:chOff x="0" y="0"/>
          <a:chExt cx="0" cy="0"/>
        </a:xfrm>
      </p:grpSpPr>
      <p:sp>
        <p:nvSpPr>
          <p:cNvPr id="1095" name="Google Shape;1095;p6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96" name="Google Shape;1096;p6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endParaRPr/>
          </a:p>
        </p:txBody>
      </p:sp>
      <p:sp>
        <p:nvSpPr>
          <p:cNvPr id="1097" name="Google Shape;1097;p6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64</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5" name="Google Shape;205;p1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7000"/>
              </a:lnSpc>
              <a:spcBef>
                <a:spcPts val="800"/>
              </a:spcBef>
              <a:spcAft>
                <a:spcPts val="0"/>
              </a:spcAft>
              <a:buClr>
                <a:schemeClr val="dk1"/>
              </a:buClr>
              <a:buSzPts val="1800"/>
              <a:buFont typeface="Calibri"/>
              <a:buNone/>
            </a:pPr>
            <a:r>
              <a:rPr lang="en-US">
                <a:latin typeface="Calibri"/>
                <a:ea typeface="Calibri"/>
                <a:cs typeface="Calibri"/>
                <a:sym typeface="Calibri"/>
              </a:rPr>
              <a:t>With lightweight query profiling, there is no need to capture queries ahead of time and re-run them. Real time data about a session’s query plan can be collected instead. </a:t>
            </a:r>
            <a:endParaRPr/>
          </a:p>
          <a:p>
            <a:pPr marL="0" marR="0" lvl="0" indent="0" algn="l" rtl="0">
              <a:lnSpc>
                <a:spcPct val="107000"/>
              </a:lnSpc>
              <a:spcBef>
                <a:spcPts val="800"/>
              </a:spcBef>
              <a:spcAft>
                <a:spcPts val="0"/>
              </a:spcAft>
              <a:buNone/>
            </a:pPr>
            <a:r>
              <a:rPr lang="en-US">
                <a:latin typeface="Calibri"/>
                <a:ea typeface="Calibri"/>
                <a:cs typeface="Calibri"/>
                <a:sym typeface="Calibri"/>
              </a:rPr>
              <a:t>This feature can also be used to get progress on index builds.</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None/>
            </a:pPr>
            <a:r>
              <a:rPr lang="en-US" sz="1800">
                <a:latin typeface="Calibri"/>
                <a:ea typeface="Calibri"/>
                <a:cs typeface="Calibri"/>
                <a:sym typeface="Calibri"/>
              </a:rPr>
              <a:t>Let’s see a demo of this feature that helps us answer the question, should I kill this query? This demo comes from code made available from Bob Ward’s </a:t>
            </a:r>
            <a:r>
              <a:rPr lang="en-US" sz="1800" err="1">
                <a:latin typeface="Calibri"/>
                <a:ea typeface="Calibri"/>
                <a:cs typeface="Calibri"/>
                <a:sym typeface="Calibri"/>
              </a:rPr>
              <a:t>Github</a:t>
            </a:r>
            <a:r>
              <a:rPr lang="en-US" sz="1800">
                <a:latin typeface="Calibri"/>
                <a:ea typeface="Calibri"/>
                <a:cs typeface="Calibri"/>
                <a:sym typeface="Calibri"/>
              </a:rPr>
              <a:t>  (https://github.com/microsoft/bobsql/tree/master/sql2019book/ch2_intelligent_performance/lwp) and goes along with his book “SQL Server 2019 Revealed”</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Download and restore a copy of the </a:t>
            </a:r>
            <a:r>
              <a:rPr lang="en-US" sz="1800" err="1">
                <a:latin typeface="Calibri"/>
                <a:ea typeface="Calibri"/>
                <a:cs typeface="Calibri"/>
                <a:sym typeface="Calibri"/>
              </a:rPr>
              <a:t>WideWorldImporters</a:t>
            </a:r>
            <a:r>
              <a:rPr lang="en-US" sz="1800">
                <a:latin typeface="Calibri"/>
                <a:ea typeface="Calibri"/>
                <a:cs typeface="Calibri"/>
                <a:sym typeface="Calibri"/>
              </a:rPr>
              <a:t> database.</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Enlarge a couple of the tables in that database using the script </a:t>
            </a:r>
            <a:r>
              <a:rPr lang="en-US" sz="1800" err="1">
                <a:latin typeface="Calibri"/>
                <a:ea typeface="Calibri"/>
                <a:cs typeface="Calibri"/>
                <a:sym typeface="Calibri"/>
              </a:rPr>
              <a:t>extendwwi.sql</a:t>
            </a:r>
            <a:r>
              <a:rPr lang="en-US" sz="1800">
                <a:latin typeface="Calibri"/>
                <a:ea typeface="Calibri"/>
                <a:cs typeface="Calibri"/>
                <a:sym typeface="Calibri"/>
              </a:rPr>
              <a:t> </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Open and run a query called “</a:t>
            </a:r>
            <a:r>
              <a:rPr lang="en-US" sz="1800" err="1">
                <a:latin typeface="Calibri"/>
                <a:ea typeface="Calibri"/>
                <a:cs typeface="Calibri"/>
                <a:sym typeface="Calibri"/>
              </a:rPr>
              <a:t>mysmartsqlquery.sql</a:t>
            </a:r>
            <a:r>
              <a:rPr lang="en-US" sz="1800">
                <a:latin typeface="Calibri"/>
                <a:ea typeface="Calibri"/>
                <a:cs typeface="Calibri"/>
                <a:sym typeface="Calibri"/>
              </a:rPr>
              <a:t>”.</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In a separate window run step 1 from “</a:t>
            </a:r>
            <a:r>
              <a:rPr lang="en-US" sz="1800" err="1">
                <a:latin typeface="Calibri"/>
                <a:ea typeface="Calibri"/>
                <a:cs typeface="Calibri"/>
                <a:sym typeface="Calibri"/>
              </a:rPr>
              <a:t>show_active_queries.sql</a:t>
            </a:r>
            <a:r>
              <a:rPr lang="en-US" sz="1800">
                <a:latin typeface="Calibri"/>
                <a:ea typeface="Calibri"/>
                <a:cs typeface="Calibri"/>
                <a:sym typeface="Calibri"/>
              </a:rPr>
              <a:t>” from Bob’s SQL2019Book folder.</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Keep executing this “</a:t>
            </a:r>
            <a:r>
              <a:rPr lang="en-US" sz="1800" err="1">
                <a:latin typeface="Calibri"/>
                <a:ea typeface="Calibri"/>
                <a:cs typeface="Calibri"/>
                <a:sym typeface="Calibri"/>
              </a:rPr>
              <a:t>show_active_queries</a:t>
            </a:r>
            <a:r>
              <a:rPr lang="en-US" sz="1800">
                <a:latin typeface="Calibri"/>
                <a:ea typeface="Calibri"/>
                <a:cs typeface="Calibri"/>
                <a:sym typeface="Calibri"/>
              </a:rPr>
              <a:t>” SQL and notice the CPU increasing and </a:t>
            </a:r>
            <a:r>
              <a:rPr lang="en-US" sz="1800" err="1">
                <a:latin typeface="Calibri"/>
                <a:ea typeface="Calibri"/>
                <a:cs typeface="Calibri"/>
                <a:sym typeface="Calibri"/>
              </a:rPr>
              <a:t>async_network_io</a:t>
            </a:r>
            <a:r>
              <a:rPr lang="en-US" sz="1800">
                <a:latin typeface="Calibri"/>
                <a:ea typeface="Calibri"/>
                <a:cs typeface="Calibri"/>
                <a:sym typeface="Calibri"/>
              </a:rPr>
              <a:t> waits. The query is using a lot of CPU and the client, in this case SSMS, is getting back a lot of results and there are waits associated with the client showing those results. </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Run Step 2 from the “</a:t>
            </a:r>
            <a:r>
              <a:rPr lang="en-US" sz="1800" err="1">
                <a:latin typeface="Calibri"/>
                <a:ea typeface="Calibri"/>
                <a:cs typeface="Calibri"/>
                <a:sym typeface="Calibri"/>
              </a:rPr>
              <a:t>show_active_queries</a:t>
            </a:r>
            <a:r>
              <a:rPr lang="en-US" sz="1800">
                <a:latin typeface="Calibri"/>
                <a:ea typeface="Calibri"/>
                <a:cs typeface="Calibri"/>
                <a:sym typeface="Calibri"/>
              </a:rPr>
              <a:t>” SQL. This is where you get the query profile information from the new feature. Notice the huge row estimates and the slowing rising row count columns where ethe Nested Loops and Table </a:t>
            </a:r>
            <a:r>
              <a:rPr lang="en-US" sz="1800" err="1">
                <a:latin typeface="Calibri"/>
                <a:ea typeface="Calibri"/>
                <a:cs typeface="Calibri"/>
                <a:sym typeface="Calibri"/>
              </a:rPr>
              <a:t>Sppol</a:t>
            </a:r>
            <a:r>
              <a:rPr lang="en-US" sz="1800">
                <a:latin typeface="Calibri"/>
                <a:ea typeface="Calibri"/>
                <a:cs typeface="Calibri"/>
                <a:sym typeface="Calibri"/>
              </a:rPr>
              <a:t> operators are. Keep executing this and you can see that this query is going to take forever to finish.</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Now run step 3 and look at the execution plan. Hover over the Nested Loops operator and notice that it says at the bottom of the tooltip “Warnings: no join predicate”</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Look back at the query and notice the typo where the query joins the SI table to itself and not to SIL.</a:t>
            </a:r>
            <a:endParaRPr/>
          </a:p>
        </p:txBody>
      </p:sp>
      <p:sp>
        <p:nvSpPr>
          <p:cNvPr id="206" name="Google Shape;206;p1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9</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35071b32d3a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7" name="Google Shape;217;g35071b32d3a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7000"/>
              </a:lnSpc>
              <a:spcBef>
                <a:spcPts val="0"/>
              </a:spcBef>
              <a:spcAft>
                <a:spcPts val="0"/>
              </a:spcAft>
              <a:buNone/>
            </a:pPr>
            <a:r>
              <a:rPr lang="en-US">
                <a:latin typeface="Calibri"/>
                <a:ea typeface="Calibri"/>
                <a:cs typeface="Calibri"/>
                <a:sym typeface="Calibri"/>
              </a:rPr>
              <a:t>Now let’s look at Lightweight Query Profiling. </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None/>
            </a:pPr>
            <a:r>
              <a:rPr lang="en-US">
                <a:latin typeface="Calibri"/>
                <a:ea typeface="Calibri"/>
                <a:cs typeface="Calibri"/>
                <a:sym typeface="Calibri"/>
              </a:rPr>
              <a:t>To understand Lightweight Query Profiling, we need to first understand its predecessor, standard profiling infrastructure.</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None/>
            </a:pPr>
            <a:r>
              <a:rPr lang="en-US">
                <a:latin typeface="Calibri"/>
                <a:ea typeface="Calibri"/>
                <a:cs typeface="Calibri"/>
                <a:sym typeface="Calibri"/>
              </a:rPr>
              <a:t>In previous versions of SQL Server, row count information per operator per thread was available, along with CPU runtime data, leveraging features from what is called the Standard Profiling Infrastructure. </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None/>
            </a:pPr>
            <a:r>
              <a:rPr lang="en-US">
                <a:latin typeface="Calibri"/>
                <a:ea typeface="Calibri"/>
                <a:cs typeface="Calibri"/>
                <a:sym typeface="Calibri"/>
              </a:rPr>
              <a:t>The catch is that this involved capturing the queries you wanted to know about ahead of time and then re-running them after turning on SET STATISTICS PROFILE or SET STATISTICS XML.  The query_post_execution_showplan extended event could be used to gather the execution plan of an already executed query.</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Clr>
                <a:schemeClr val="dk1"/>
              </a:buClr>
              <a:buSzPts val="1800"/>
              <a:buFont typeface="Calibri"/>
              <a:buNone/>
            </a:pPr>
            <a:r>
              <a:rPr lang="en-US">
                <a:latin typeface="Calibri"/>
                <a:ea typeface="Calibri"/>
                <a:cs typeface="Calibri"/>
                <a:sym typeface="Calibri"/>
              </a:rPr>
              <a:t>With lightweight query profiling, there is no need to capture queries ahead of time and re-run them. Real time data about a session’s query plan can be collected instead. </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Clr>
                <a:schemeClr val="dk1"/>
              </a:buClr>
              <a:buSzPts val="1800"/>
              <a:buFont typeface="Calibri"/>
              <a:buNone/>
            </a:pPr>
            <a:r>
              <a:rPr lang="en-US">
                <a:latin typeface="Calibri"/>
                <a:ea typeface="Calibri"/>
                <a:cs typeface="Calibri"/>
                <a:sym typeface="Calibri"/>
              </a:rPr>
              <a:t>A main difference between the standard profile structure and Lightweight Query Profiling is that the new profiling structure does not collect CPU information. The other significant difference is that in 2016 and 17, the feature can be turned on ahead of time with a trace flag so there’s no need to capture a query and then re-run it. In SQL Server 2019, this lightweight query profiling is on by default.</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None/>
            </a:pPr>
            <a:r>
              <a:rPr lang="en-US">
                <a:latin typeface="Calibri"/>
                <a:ea typeface="Calibri"/>
                <a:cs typeface="Calibri"/>
                <a:sym typeface="Calibri"/>
              </a:rPr>
              <a:t>This feature can also be used to get progress on index builds.</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None/>
            </a:pPr>
            <a:r>
              <a:rPr lang="en-US" sz="1800">
                <a:latin typeface="Calibri"/>
                <a:ea typeface="Calibri"/>
                <a:cs typeface="Calibri"/>
                <a:sym typeface="Calibri"/>
              </a:rPr>
              <a:t>Let’s see a demo of this feature that helps us answer the question, should I kill this query? This demo comes from code made available from Bob Ward’s Github  (https://github.com/microsoft/bobsql) and goes along with his book “SQL Server 2019 Revealed”</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Download and restore a copy of the WideWorldImporters database.</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Enlarge a couple of the tables in that database using the script extendwwi.sql </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Open and run a query called “mysmartsqlquery.sql”.</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In a separate window run step 1 from “show_active_queries.sql” from Bob’s SQL2019Book folder.</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Keep executing this “show_active_queries” SQL and notice the CPU increasing and async_network_io waits. The query is using a lot of CPU and the client, in this case SSMS, is getting back a lot of results and there are waits associated with the client showing those results. </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Run Step 2 from the “show_active_queries” SQL. This is where you get the query profile information from the new feature. Notice the huge row estimates and the slowing rising row count columns where ethe Nested Loops and Table Sppol operators are. Keep executing this and you can see that this query is going to take forever to finish.</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Now run step 3 and look at the execution plan. Hover over the Nested Loops operator and notice that it says at the bottom of the tooltip “Warnings: no join predicate”</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Look back at the query and notice the typo where the query joins the SI table to itself and not to SIL.</a:t>
            </a:r>
            <a:endParaRPr/>
          </a:p>
        </p:txBody>
      </p:sp>
      <p:sp>
        <p:nvSpPr>
          <p:cNvPr id="218" name="Google Shape;218;g35071b32d3a_0_2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10</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9" name="Google Shape;229;p1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1D1C1D"/>
              </a:buClr>
              <a:buSzPts val="1200"/>
              <a:buFont typeface="Lato"/>
              <a:buNone/>
            </a:pPr>
            <a:r>
              <a:rPr lang="en-US">
                <a:solidFill>
                  <a:srgbClr val="1D1C1D"/>
                </a:solidFill>
                <a:latin typeface="Lato"/>
                <a:ea typeface="Lato"/>
                <a:cs typeface="Lato"/>
                <a:sym typeface="Lato"/>
              </a:rPr>
              <a:t>Intelligent Query Processing is a collection of new database engine features, some of which began appearing in SQL Server 2014 and 2016. Some of these features, like memory grant feedback, were enhanced in later versions SQL Server, while more features appeared in each new version of SQL Server. This topic alone could be an entire day’s pre-conference session so I’m only going to touch on a few of these.</a:t>
            </a:r>
            <a:endParaRPr/>
          </a:p>
          <a:p>
            <a:pPr marL="0" marR="0" lvl="0" indent="0" algn="l" rtl="0">
              <a:lnSpc>
                <a:spcPct val="100000"/>
              </a:lnSpc>
              <a:spcBef>
                <a:spcPts val="0"/>
              </a:spcBef>
              <a:spcAft>
                <a:spcPts val="0"/>
              </a:spcAft>
              <a:buClr>
                <a:srgbClr val="1D1C1D"/>
              </a:buClr>
              <a:buSzPts val="1200"/>
              <a:buFont typeface="Lato"/>
              <a:buNone/>
            </a:pPr>
            <a:endParaRPr/>
          </a:p>
        </p:txBody>
      </p:sp>
      <p:sp>
        <p:nvSpPr>
          <p:cNvPr id="230" name="Google Shape;230;p1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11</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3.xml"/><Relationship Id="rId4" Type="http://schemas.openxmlformats.org/officeDocument/2006/relationships/image" Target="../media/image3.png"/></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jpeg"/><Relationship Id="rId1" Type="http://schemas.openxmlformats.org/officeDocument/2006/relationships/slideMaster" Target="../slideMasters/slideMaster3.xml"/><Relationship Id="rId4"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jpe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3.xml"/><Relationship Id="rId4" Type="http://schemas.openxmlformats.org/officeDocument/2006/relationships/image" Target="../media/image9.png"/></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3.xml"/><Relationship Id="rId5" Type="http://schemas.openxmlformats.org/officeDocument/2006/relationships/image" Target="../media/image11.svg"/><Relationship Id="rId4" Type="http://schemas.openxmlformats.org/officeDocument/2006/relationships/image" Target="../media/image10.png"/></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3.xml"/><Relationship Id="rId5" Type="http://schemas.openxmlformats.org/officeDocument/2006/relationships/image" Target="../media/image11.svg"/><Relationship Id="rId4" Type="http://schemas.openxmlformats.org/officeDocument/2006/relationships/image" Target="../media/image10.png"/></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5.png"/><Relationship Id="rId1" Type="http://schemas.openxmlformats.org/officeDocument/2006/relationships/slideMaster" Target="../slideMasters/slideMaster3.xml"/><Relationship Id="rId4" Type="http://schemas.openxmlformats.org/officeDocument/2006/relationships/image" Target="../media/image11.sv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65"/>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65"/>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8" name="Google Shape;18;p6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6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6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7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74"/>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7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7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7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75"/>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75"/>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7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7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7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7"/>
            <a:ext cx="9144000" cy="1655763"/>
          </a:xfrm>
        </p:spPr>
        <p:txBody>
          <a:bodyPr/>
          <a:lstStyle>
            <a:lvl1pPr marL="0" indent="0" algn="ctr">
              <a:buNone/>
              <a:defRPr sz="2400"/>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5/13/2025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5942702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5/13/2025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76997543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40"/>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1" y="4589464"/>
            <a:ext cx="10515600" cy="1500187"/>
          </a:xfrm>
        </p:spPr>
        <p:txBody>
          <a:bodyPr/>
          <a:lstStyle>
            <a:lvl1pPr marL="0" indent="0">
              <a:buNone/>
              <a:defRPr sz="2400">
                <a:solidFill>
                  <a:schemeClr val="tx1">
                    <a:tint val="75000"/>
                  </a:schemeClr>
                </a:solidFill>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5/13/2025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69536620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5/13/2025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73714787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9" y="1681163"/>
            <a:ext cx="5157787" cy="823912"/>
          </a:xfr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9"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1" y="1681163"/>
            <a:ext cx="5183188" cy="823912"/>
          </a:xfr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1"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5/13/2025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418279214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5/13/2025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73552894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5/13/2025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19768455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6"/>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1"/>
            <a:ext cx="3932237" cy="3811588"/>
          </a:xfrm>
        </p:spPr>
        <p:txBody>
          <a:bodyPr/>
          <a:lstStyle>
            <a:lvl1pPr marL="0" indent="0">
              <a:buNone/>
              <a:defRPr sz="16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5/13/2025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8298480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6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66"/>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 name="Google Shape;24;p6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6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6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6"/>
            <a:ext cx="6172200" cy="4873625"/>
          </a:xfrm>
        </p:spPr>
        <p:txBody>
          <a:bodyPr anchor="t"/>
          <a:lstStyle>
            <a:lvl1pPr marL="0" indent="0">
              <a:buNone/>
              <a:defRPr sz="3200"/>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r>
              <a:rPr lang="en-US"/>
              <a:t>Click icon to add picture</a:t>
            </a:r>
          </a:p>
        </p:txBody>
      </p:sp>
      <p:sp>
        <p:nvSpPr>
          <p:cNvPr id="4" name="Text Placeholder 3"/>
          <p:cNvSpPr>
            <a:spLocks noGrp="1"/>
          </p:cNvSpPr>
          <p:nvPr>
            <p:ph type="body" sz="half" idx="2"/>
          </p:nvPr>
        </p:nvSpPr>
        <p:spPr>
          <a:xfrm>
            <a:off x="839788" y="2057401"/>
            <a:ext cx="3932237" cy="3811588"/>
          </a:xfrm>
        </p:spPr>
        <p:txBody>
          <a:bodyPr/>
          <a:lstStyle>
            <a:lvl1pPr marL="0" indent="0">
              <a:buNone/>
              <a:defRPr sz="16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5/13/2025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55224274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5/13/2025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8891619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365126"/>
            <a:ext cx="2628900" cy="5811839"/>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1" y="365126"/>
            <a:ext cx="7734300" cy="581183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5/13/2025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4158048170"/>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Title slide">
    <p:bg>
      <p:bgPr>
        <a:solidFill>
          <a:schemeClr val="tx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52B720F-D990-80B8-4916-0F8F399184F8}"/>
              </a:ext>
            </a:extLst>
          </p:cNvPr>
          <p:cNvSpPr/>
          <p:nvPr userDrawn="1"/>
        </p:nvSpPr>
        <p:spPr>
          <a:xfrm>
            <a:off x="1" y="-49431"/>
            <a:ext cx="12192000" cy="6907431"/>
          </a:xfrm>
          <a:prstGeom prst="rect">
            <a:avLst/>
          </a:prstGeom>
          <a:solidFill>
            <a:schemeClr val="accent3">
              <a:alpha val="501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pic>
        <p:nvPicPr>
          <p:cNvPr id="2" name="Graphic 4">
            <a:extLst>
              <a:ext uri="{FF2B5EF4-FFF2-40B4-BE49-F238E27FC236}">
                <a16:creationId xmlns:a16="http://schemas.microsoft.com/office/drawing/2014/main" id="{FB5A49E9-CD13-670C-7FA7-5BCEE1EF7441}"/>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a:off x="2391367" y="1311965"/>
            <a:ext cx="7357009" cy="1810058"/>
          </a:xfrm>
          <a:prstGeom prst="rect">
            <a:avLst/>
          </a:prstGeom>
        </p:spPr>
      </p:pic>
      <p:sp>
        <p:nvSpPr>
          <p:cNvPr id="13" name="Title 1">
            <a:extLst>
              <a:ext uri="{FF2B5EF4-FFF2-40B4-BE49-F238E27FC236}">
                <a16:creationId xmlns:a16="http://schemas.microsoft.com/office/drawing/2014/main" id="{FE3C9310-F0F2-952B-C074-BF8A5041BD9E}"/>
              </a:ext>
            </a:extLst>
          </p:cNvPr>
          <p:cNvSpPr>
            <a:spLocks noGrp="1"/>
          </p:cNvSpPr>
          <p:nvPr>
            <p:ph type="ctrTitle"/>
          </p:nvPr>
        </p:nvSpPr>
        <p:spPr>
          <a:xfrm>
            <a:off x="655782" y="3534759"/>
            <a:ext cx="10880436" cy="1103778"/>
          </a:xfrm>
        </p:spPr>
        <p:txBody>
          <a:bodyPr anchor="t">
            <a:normAutofit/>
          </a:bodyPr>
          <a:lstStyle>
            <a:lvl1pPr algn="ctr">
              <a:lnSpc>
                <a:spcPct val="110000"/>
              </a:lnSpc>
              <a:defRPr sz="4800" b="0" i="0">
                <a:solidFill>
                  <a:schemeClr val="bg1"/>
                </a:solidFill>
                <a:latin typeface="Kanit Medium" pitchFamily="2" charset="-34"/>
                <a:cs typeface="Kanit Medium" pitchFamily="2" charset="-34"/>
              </a:defRPr>
            </a:lvl1pPr>
          </a:lstStyle>
          <a:p>
            <a:r>
              <a:rPr lang="en-GB"/>
              <a:t>Click to edit Master title style</a:t>
            </a:r>
            <a:endParaRPr lang="en-US"/>
          </a:p>
        </p:txBody>
      </p:sp>
      <p:pic>
        <p:nvPicPr>
          <p:cNvPr id="14" name="Picture 13" descr="A colorful swirly spiral&#10;&#10;Description automatically generated with medium confidence">
            <a:extLst>
              <a:ext uri="{FF2B5EF4-FFF2-40B4-BE49-F238E27FC236}">
                <a16:creationId xmlns:a16="http://schemas.microsoft.com/office/drawing/2014/main" id="{1AAAAEA3-ACA0-90DD-0584-320CFED8514E}"/>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9246728" y="2181448"/>
            <a:ext cx="12479080" cy="7513582"/>
          </a:xfrm>
          <a:prstGeom prst="rect">
            <a:avLst/>
          </a:prstGeom>
        </p:spPr>
      </p:pic>
      <p:pic>
        <p:nvPicPr>
          <p:cNvPr id="15" name="Picture 14" descr="A colorful twisted object on a black background&#10;&#10;Description automatically generated">
            <a:extLst>
              <a:ext uri="{FF2B5EF4-FFF2-40B4-BE49-F238E27FC236}">
                <a16:creationId xmlns:a16="http://schemas.microsoft.com/office/drawing/2014/main" id="{BCA663A0-1B8B-1556-08C8-7F606A65D314}"/>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rot="1496672">
            <a:off x="7582823" y="3557215"/>
            <a:ext cx="9874138" cy="7486437"/>
          </a:xfrm>
          <a:prstGeom prst="rect">
            <a:avLst/>
          </a:prstGeom>
        </p:spPr>
      </p:pic>
    </p:spTree>
    <p:extLst>
      <p:ext uri="{BB962C8B-B14F-4D97-AF65-F5344CB8AC3E}">
        <p14:creationId xmlns:p14="http://schemas.microsoft.com/office/powerpoint/2010/main" val="341602324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Prospectus title slide_with images">
    <p:bg>
      <p:bgPr>
        <a:solidFill>
          <a:schemeClr val="tx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F5ED517-B736-D742-93EA-D8FB37433CF2}"/>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t="4439" b="4439"/>
          <a:stretch/>
        </p:blipFill>
        <p:spPr>
          <a:xfrm>
            <a:off x="-2" y="0"/>
            <a:ext cx="12192002" cy="6244046"/>
          </a:xfrm>
          <a:prstGeom prst="rect">
            <a:avLst/>
          </a:prstGeom>
        </p:spPr>
      </p:pic>
      <p:sp>
        <p:nvSpPr>
          <p:cNvPr id="8" name="Rectangle 7">
            <a:extLst>
              <a:ext uri="{FF2B5EF4-FFF2-40B4-BE49-F238E27FC236}">
                <a16:creationId xmlns:a16="http://schemas.microsoft.com/office/drawing/2014/main" id="{CBBE18C4-8927-8A4D-AE54-1694662EC3F4}"/>
              </a:ext>
            </a:extLst>
          </p:cNvPr>
          <p:cNvSpPr/>
          <p:nvPr userDrawn="1"/>
        </p:nvSpPr>
        <p:spPr>
          <a:xfrm>
            <a:off x="0" y="0"/>
            <a:ext cx="12192000" cy="6858001"/>
          </a:xfrm>
          <a:prstGeom prst="rect">
            <a:avLst/>
          </a:prstGeom>
          <a:solidFill>
            <a:schemeClr val="tx2">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44" name="Title 1">
            <a:extLst>
              <a:ext uri="{FF2B5EF4-FFF2-40B4-BE49-F238E27FC236}">
                <a16:creationId xmlns:a16="http://schemas.microsoft.com/office/drawing/2014/main" id="{FA60D443-9881-D648-9307-B9621D719030}"/>
              </a:ext>
            </a:extLst>
          </p:cNvPr>
          <p:cNvSpPr>
            <a:spLocks noGrp="1"/>
          </p:cNvSpPr>
          <p:nvPr>
            <p:ph type="ctrTitle"/>
          </p:nvPr>
        </p:nvSpPr>
        <p:spPr>
          <a:xfrm>
            <a:off x="629654" y="3660883"/>
            <a:ext cx="10880436" cy="1103778"/>
          </a:xfrm>
        </p:spPr>
        <p:txBody>
          <a:bodyPr anchor="t">
            <a:normAutofit/>
          </a:bodyPr>
          <a:lstStyle>
            <a:lvl1pPr algn="ctr">
              <a:lnSpc>
                <a:spcPct val="110000"/>
              </a:lnSpc>
              <a:defRPr sz="4800" b="0" i="0">
                <a:solidFill>
                  <a:schemeClr val="bg1"/>
                </a:solidFill>
                <a:latin typeface="Kanit Medium" pitchFamily="2" charset="-34"/>
                <a:cs typeface="Kanit Medium" pitchFamily="2" charset="-34"/>
              </a:defRPr>
            </a:lvl1pPr>
          </a:lstStyle>
          <a:p>
            <a:r>
              <a:rPr lang="en-GB"/>
              <a:t>Click to edit Master title style</a:t>
            </a:r>
            <a:endParaRPr lang="en-US"/>
          </a:p>
        </p:txBody>
      </p:sp>
      <p:sp>
        <p:nvSpPr>
          <p:cNvPr id="3" name="Rectangle 2">
            <a:extLst>
              <a:ext uri="{FF2B5EF4-FFF2-40B4-BE49-F238E27FC236}">
                <a16:creationId xmlns:a16="http://schemas.microsoft.com/office/drawing/2014/main" id="{D5D72C25-E7DB-4EEC-BDE3-431CF22162E6}"/>
              </a:ext>
            </a:extLst>
          </p:cNvPr>
          <p:cNvSpPr/>
          <p:nvPr userDrawn="1"/>
        </p:nvSpPr>
        <p:spPr>
          <a:xfrm>
            <a:off x="-2" y="5627811"/>
            <a:ext cx="12192002" cy="12301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pic>
        <p:nvPicPr>
          <p:cNvPr id="4" name="Picture 3">
            <a:extLst>
              <a:ext uri="{FF2B5EF4-FFF2-40B4-BE49-F238E27FC236}">
                <a16:creationId xmlns:a16="http://schemas.microsoft.com/office/drawing/2014/main" id="{EBCD0A0F-ECC9-484F-79FE-B4C0AE319BA6}"/>
              </a:ext>
            </a:extLst>
          </p:cNvPr>
          <p:cNvPicPr>
            <a:picLocks noChangeAspect="1"/>
          </p:cNvPicPr>
          <p:nvPr userDrawn="1"/>
        </p:nvPicPr>
        <p:blipFill>
          <a:blip r:embed="rId3"/>
          <a:stretch>
            <a:fillRect/>
          </a:stretch>
        </p:blipFill>
        <p:spPr>
          <a:xfrm>
            <a:off x="9695029" y="6008868"/>
            <a:ext cx="1960201" cy="466715"/>
          </a:xfrm>
          <a:prstGeom prst="rect">
            <a:avLst/>
          </a:prstGeom>
        </p:spPr>
      </p:pic>
      <p:sp>
        <p:nvSpPr>
          <p:cNvPr id="15" name="Rectangle 14">
            <a:extLst>
              <a:ext uri="{FF2B5EF4-FFF2-40B4-BE49-F238E27FC236}">
                <a16:creationId xmlns:a16="http://schemas.microsoft.com/office/drawing/2014/main" id="{24257194-EAE3-718F-1832-CC387B90C739}"/>
              </a:ext>
            </a:extLst>
          </p:cNvPr>
          <p:cNvSpPr/>
          <p:nvPr userDrawn="1"/>
        </p:nvSpPr>
        <p:spPr>
          <a:xfrm>
            <a:off x="0" y="5574199"/>
            <a:ext cx="12192000" cy="66675"/>
          </a:xfrm>
          <a:prstGeom prst="rect">
            <a:avLst/>
          </a:prstGeom>
          <a:gradFill>
            <a:gsLst>
              <a:gs pos="0">
                <a:schemeClr val="accent4"/>
              </a:gs>
              <a:gs pos="34000">
                <a:schemeClr val="accent1"/>
              </a:gs>
              <a:gs pos="65560">
                <a:schemeClr val="accent2"/>
              </a:gs>
              <a:gs pos="99890">
                <a:schemeClr val="accent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pic>
        <p:nvPicPr>
          <p:cNvPr id="6" name="Graphic 4">
            <a:extLst>
              <a:ext uri="{FF2B5EF4-FFF2-40B4-BE49-F238E27FC236}">
                <a16:creationId xmlns:a16="http://schemas.microsoft.com/office/drawing/2014/main" id="{75AFEBC3-83A1-5EEF-72FC-7FCE16DD83A5}"/>
              </a:ext>
            </a:extLst>
          </p:cNvPr>
          <p:cNvPicPr>
            <a:picLocks noChangeAspect="1"/>
          </p:cNvPicPr>
          <p:nvPr userDrawn="1"/>
        </p:nvPicPr>
        <p:blipFill>
          <a:blip r:embed="rId4" cstate="print">
            <a:extLst>
              <a:ext uri="{28A0092B-C50C-407E-A947-70E740481C1C}">
                <a14:useLocalDpi xmlns:a14="http://schemas.microsoft.com/office/drawing/2010/main" val="0"/>
              </a:ext>
            </a:extLst>
          </a:blip>
          <a:srcRect/>
          <a:stretch/>
        </p:blipFill>
        <p:spPr>
          <a:xfrm>
            <a:off x="2391367" y="1311965"/>
            <a:ext cx="7357009" cy="1810058"/>
          </a:xfrm>
          <a:prstGeom prst="rect">
            <a:avLst/>
          </a:prstGeom>
        </p:spPr>
      </p:pic>
    </p:spTree>
    <p:extLst>
      <p:ext uri="{BB962C8B-B14F-4D97-AF65-F5344CB8AC3E}">
        <p14:creationId xmlns:p14="http://schemas.microsoft.com/office/powerpoint/2010/main" val="395661473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_Title slide_with images">
    <p:bg>
      <p:bgPr>
        <a:solidFill>
          <a:schemeClr val="tx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F5ED517-B736-D742-93EA-D8FB37433CF2}"/>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l="3165" t="278" r="9422" b="12049"/>
          <a:stretch/>
        </p:blipFill>
        <p:spPr>
          <a:xfrm>
            <a:off x="26128" y="-2"/>
            <a:ext cx="12165871" cy="6858001"/>
          </a:xfrm>
          <a:prstGeom prst="rect">
            <a:avLst/>
          </a:prstGeom>
        </p:spPr>
      </p:pic>
      <p:sp>
        <p:nvSpPr>
          <p:cNvPr id="8" name="Rectangle 7">
            <a:extLst>
              <a:ext uri="{FF2B5EF4-FFF2-40B4-BE49-F238E27FC236}">
                <a16:creationId xmlns:a16="http://schemas.microsoft.com/office/drawing/2014/main" id="{CBBE18C4-8927-8A4D-AE54-1694662EC3F4}"/>
              </a:ext>
            </a:extLst>
          </p:cNvPr>
          <p:cNvSpPr/>
          <p:nvPr userDrawn="1"/>
        </p:nvSpPr>
        <p:spPr>
          <a:xfrm>
            <a:off x="0" y="-2"/>
            <a:ext cx="12192000" cy="6858001"/>
          </a:xfrm>
          <a:prstGeom prst="rect">
            <a:avLst/>
          </a:prstGeom>
          <a:solidFill>
            <a:schemeClr val="tx2">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44" name="Title 1">
            <a:extLst>
              <a:ext uri="{FF2B5EF4-FFF2-40B4-BE49-F238E27FC236}">
                <a16:creationId xmlns:a16="http://schemas.microsoft.com/office/drawing/2014/main" id="{FA60D443-9881-D648-9307-B9621D719030}"/>
              </a:ext>
            </a:extLst>
          </p:cNvPr>
          <p:cNvSpPr>
            <a:spLocks noGrp="1"/>
          </p:cNvSpPr>
          <p:nvPr>
            <p:ph type="ctrTitle"/>
          </p:nvPr>
        </p:nvSpPr>
        <p:spPr>
          <a:xfrm>
            <a:off x="629654" y="3967860"/>
            <a:ext cx="10880436" cy="1103778"/>
          </a:xfrm>
        </p:spPr>
        <p:txBody>
          <a:bodyPr anchor="t">
            <a:normAutofit/>
          </a:bodyPr>
          <a:lstStyle>
            <a:lvl1pPr algn="ctr">
              <a:lnSpc>
                <a:spcPct val="110000"/>
              </a:lnSpc>
              <a:defRPr sz="4800" b="0" i="0">
                <a:solidFill>
                  <a:schemeClr val="bg1"/>
                </a:solidFill>
                <a:latin typeface="Kanit Medium" pitchFamily="2" charset="-34"/>
                <a:cs typeface="Kanit Medium" pitchFamily="2" charset="-34"/>
              </a:defRPr>
            </a:lvl1pPr>
          </a:lstStyle>
          <a:p>
            <a:r>
              <a:rPr lang="en-GB"/>
              <a:t>Click to edit Master title style</a:t>
            </a:r>
            <a:endParaRPr lang="en-US"/>
          </a:p>
        </p:txBody>
      </p:sp>
      <p:pic>
        <p:nvPicPr>
          <p:cNvPr id="6" name="Graphic 4">
            <a:extLst>
              <a:ext uri="{FF2B5EF4-FFF2-40B4-BE49-F238E27FC236}">
                <a16:creationId xmlns:a16="http://schemas.microsoft.com/office/drawing/2014/main" id="{75AFEBC3-83A1-5EEF-72FC-7FCE16DD83A5}"/>
              </a:ext>
            </a:extLst>
          </p:cNvPr>
          <p:cNvPicPr>
            <a:picLocks noChangeAspect="1"/>
          </p:cNvPicPr>
          <p:nvPr userDrawn="1"/>
        </p:nvPicPr>
        <p:blipFill>
          <a:blip r:embed="rId3" cstate="print">
            <a:extLst>
              <a:ext uri="{28A0092B-C50C-407E-A947-70E740481C1C}">
                <a14:useLocalDpi xmlns:a14="http://schemas.microsoft.com/office/drawing/2010/main" val="0"/>
              </a:ext>
            </a:extLst>
          </a:blip>
          <a:srcRect/>
          <a:stretch/>
        </p:blipFill>
        <p:spPr>
          <a:xfrm>
            <a:off x="2391367" y="1618942"/>
            <a:ext cx="7357009" cy="1810058"/>
          </a:xfrm>
          <a:prstGeom prst="rect">
            <a:avLst/>
          </a:prstGeom>
        </p:spPr>
      </p:pic>
    </p:spTree>
    <p:extLst>
      <p:ext uri="{BB962C8B-B14F-4D97-AF65-F5344CB8AC3E}">
        <p14:creationId xmlns:p14="http://schemas.microsoft.com/office/powerpoint/2010/main" val="1876276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369047" y="1825625"/>
            <a:ext cx="10515600" cy="4158394"/>
          </a:xfrm>
        </p:spPr>
        <p:txBody>
          <a:bodyPr>
            <a:normAutofit/>
          </a:bodyPr>
          <a:lstStyle>
            <a:lvl1pPr marL="457200" indent="-457200">
              <a:buSzPct val="40000"/>
              <a:buFontTx/>
              <a:buBlip>
                <a:blip r:embed="rId2">
                  <a:extLst>
                    <a:ext uri="{96DAC541-7B7A-43D3-8B79-37D633B846F1}">
                      <asvg:svgBlip xmlns:asvg="http://schemas.microsoft.com/office/drawing/2016/SVG/main" r:embed="rId3"/>
                    </a:ext>
                  </a:extLst>
                </a:blip>
              </a:buBlip>
              <a:defRPr b="0" i="0">
                <a:solidFill>
                  <a:schemeClr val="bg2"/>
                </a:solidFill>
                <a:latin typeface="Kanit Light" pitchFamily="2" charset="-34"/>
                <a:cs typeface="Kanit Light" pitchFamily="2" charset="-34"/>
              </a:defRPr>
            </a:lvl1pPr>
            <a:lvl2pPr marL="914400" indent="-457200">
              <a:buSzPct val="40000"/>
              <a:buFontTx/>
              <a:buBlip>
                <a:blip r:embed="rId2">
                  <a:extLst>
                    <a:ext uri="{96DAC541-7B7A-43D3-8B79-37D633B846F1}">
                      <asvg:svgBlip xmlns:asvg="http://schemas.microsoft.com/office/drawing/2016/SVG/main" r:embed="rId3"/>
                    </a:ext>
                  </a:extLst>
                </a:blip>
              </a:buBlip>
              <a:defRPr b="0" i="0">
                <a:solidFill>
                  <a:schemeClr val="bg2"/>
                </a:solidFill>
                <a:latin typeface="Kanit Light" pitchFamily="2" charset="-34"/>
                <a:cs typeface="Kanit Light" pitchFamily="2" charset="-34"/>
              </a:defRPr>
            </a:lvl2pPr>
            <a:lvl3pPr marL="1257300" indent="-342900">
              <a:buSzPct val="40000"/>
              <a:buFontTx/>
              <a:buBlip>
                <a:blip r:embed="rId2">
                  <a:extLst>
                    <a:ext uri="{96DAC541-7B7A-43D3-8B79-37D633B846F1}">
                      <asvg:svgBlip xmlns:asvg="http://schemas.microsoft.com/office/drawing/2016/SVG/main" r:embed="rId3"/>
                    </a:ext>
                  </a:extLst>
                </a:blip>
              </a:buBlip>
              <a:defRPr b="0" i="0">
                <a:solidFill>
                  <a:schemeClr val="bg2"/>
                </a:solidFill>
                <a:latin typeface="Kanit Light" pitchFamily="2" charset="-34"/>
                <a:cs typeface="Kanit Light" pitchFamily="2" charset="-34"/>
              </a:defRPr>
            </a:lvl3pPr>
            <a:lvl4pPr>
              <a:defRPr>
                <a:solidFill>
                  <a:srgbClr val="191919"/>
                </a:solidFill>
              </a:defRPr>
            </a:lvl4pPr>
            <a:lvl5pPr>
              <a:defRPr>
                <a:solidFill>
                  <a:srgbClr val="191919"/>
                </a:solidFill>
              </a:defRPr>
            </a:lvl5pPr>
          </a:lstStyle>
          <a:p>
            <a:pPr lvl="0"/>
            <a:r>
              <a:rPr lang="en-GB"/>
              <a:t>Click to edit Master text styles</a:t>
            </a:r>
          </a:p>
          <a:p>
            <a:pPr lvl="1"/>
            <a:r>
              <a:rPr lang="en-GB"/>
              <a:t>Second level</a:t>
            </a:r>
          </a:p>
          <a:p>
            <a:pPr lvl="2"/>
            <a:r>
              <a:rPr lang="en-GB"/>
              <a:t>Third level</a:t>
            </a:r>
          </a:p>
        </p:txBody>
      </p:sp>
      <p:sp>
        <p:nvSpPr>
          <p:cNvPr id="8" name="Title Placeholder 1">
            <a:extLst>
              <a:ext uri="{FF2B5EF4-FFF2-40B4-BE49-F238E27FC236}">
                <a16:creationId xmlns:a16="http://schemas.microsoft.com/office/drawing/2014/main" id="{C85B63D6-D71F-A240-AA5E-4A1411037530}"/>
              </a:ext>
            </a:extLst>
          </p:cNvPr>
          <p:cNvSpPr>
            <a:spLocks noGrp="1"/>
          </p:cNvSpPr>
          <p:nvPr>
            <p:ph type="title"/>
          </p:nvPr>
        </p:nvSpPr>
        <p:spPr bwMode="auto">
          <a:xfrm>
            <a:off x="369047" y="492942"/>
            <a:ext cx="9418359" cy="13255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a:defRPr sz="3600" b="0" i="0">
                <a:solidFill>
                  <a:schemeClr val="bg2"/>
                </a:solidFill>
                <a:latin typeface="Kanit Medium" pitchFamily="2" charset="-34"/>
                <a:cs typeface="Kanit Medium" pitchFamily="2" charset="-34"/>
              </a:defRPr>
            </a:lvl1pPr>
          </a:lstStyle>
          <a:p>
            <a:pPr lvl="0"/>
            <a:r>
              <a:rPr lang="en-GB" altLang="en-US"/>
              <a:t>Click to edit Master title style</a:t>
            </a:r>
            <a:endParaRPr lang="en-US" altLang="en-US"/>
          </a:p>
        </p:txBody>
      </p:sp>
      <p:sp>
        <p:nvSpPr>
          <p:cNvPr id="4" name="TextBox 3">
            <a:extLst>
              <a:ext uri="{FF2B5EF4-FFF2-40B4-BE49-F238E27FC236}">
                <a16:creationId xmlns:a16="http://schemas.microsoft.com/office/drawing/2014/main" id="{7C550402-4497-117C-4054-AF7B1BB93D9A}"/>
              </a:ext>
            </a:extLst>
          </p:cNvPr>
          <p:cNvSpPr txBox="1"/>
          <p:nvPr userDrawn="1"/>
        </p:nvSpPr>
        <p:spPr>
          <a:xfrm>
            <a:off x="145392" y="6362070"/>
            <a:ext cx="1412566" cy="261610"/>
          </a:xfrm>
          <a:prstGeom prst="rect">
            <a:avLst/>
          </a:prstGeom>
          <a:noFill/>
        </p:spPr>
        <p:txBody>
          <a:bodyPr wrap="none" rtlCol="0">
            <a:spAutoFit/>
          </a:bodyPr>
          <a:lstStyle/>
          <a:p>
            <a:pPr algn="l"/>
            <a:r>
              <a:rPr lang="en-GB" sz="1100" b="0" i="0">
                <a:solidFill>
                  <a:schemeClr val="bg2"/>
                </a:solidFill>
                <a:latin typeface="IBM Plex Sans" panose="020B0503050203000203" pitchFamily="34" charset="77"/>
              </a:rPr>
              <a:t>#PASSDataSummit</a:t>
            </a:r>
            <a:endParaRPr lang="en-US" sz="1100" b="0" i="0">
              <a:solidFill>
                <a:schemeClr val="bg2"/>
              </a:solidFill>
              <a:latin typeface="IBM Plex Sans" panose="020B0503050203000203" pitchFamily="34" charset="77"/>
              <a:ea typeface="Roboto" panose="02000000000000000000" pitchFamily="2" charset="0"/>
            </a:endParaRPr>
          </a:p>
        </p:txBody>
      </p:sp>
      <p:pic>
        <p:nvPicPr>
          <p:cNvPr id="6" name="Graphic 4">
            <a:extLst>
              <a:ext uri="{FF2B5EF4-FFF2-40B4-BE49-F238E27FC236}">
                <a16:creationId xmlns:a16="http://schemas.microsoft.com/office/drawing/2014/main" id="{43BAEB4A-F84C-F930-3830-0C6ECA2E2744}"/>
              </a:ext>
            </a:extLst>
          </p:cNvPr>
          <p:cNvPicPr>
            <a:picLocks noChangeAspect="1"/>
          </p:cNvPicPr>
          <p:nvPr userDrawn="1"/>
        </p:nvPicPr>
        <p:blipFill>
          <a:blip r:embed="rId4" cstate="print">
            <a:extLst>
              <a:ext uri="{28A0092B-C50C-407E-A947-70E740481C1C}">
                <a14:useLocalDpi xmlns:a14="http://schemas.microsoft.com/office/drawing/2010/main" val="0"/>
              </a:ext>
            </a:extLst>
          </a:blip>
          <a:srcRect/>
          <a:stretch/>
        </p:blipFill>
        <p:spPr>
          <a:xfrm>
            <a:off x="10015166" y="6235750"/>
            <a:ext cx="1825852" cy="443933"/>
          </a:xfrm>
          <a:prstGeom prst="rect">
            <a:avLst/>
          </a:prstGeom>
        </p:spPr>
      </p:pic>
    </p:spTree>
    <p:extLst>
      <p:ext uri="{BB962C8B-B14F-4D97-AF65-F5344CB8AC3E}">
        <p14:creationId xmlns:p14="http://schemas.microsoft.com/office/powerpoint/2010/main" val="4259085774"/>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and Content_banner">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004FCEC-84C5-70DC-DA6C-FCD399931B32}"/>
              </a:ext>
            </a:extLst>
          </p:cNvPr>
          <p:cNvSpPr/>
          <p:nvPr userDrawn="1"/>
        </p:nvSpPr>
        <p:spPr>
          <a:xfrm>
            <a:off x="0" y="6087290"/>
            <a:ext cx="12192000" cy="77070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3" name="Content Placeholder 2"/>
          <p:cNvSpPr>
            <a:spLocks noGrp="1"/>
          </p:cNvSpPr>
          <p:nvPr>
            <p:ph idx="1"/>
          </p:nvPr>
        </p:nvSpPr>
        <p:spPr>
          <a:xfrm>
            <a:off x="369047" y="1825625"/>
            <a:ext cx="10515600" cy="4158394"/>
          </a:xfrm>
        </p:spPr>
        <p:txBody>
          <a:bodyPr>
            <a:normAutofit/>
          </a:bodyPr>
          <a:lstStyle>
            <a:lvl1pPr marL="457200" indent="-457200">
              <a:buSzPct val="40000"/>
              <a:buFontTx/>
              <a:buBlip>
                <a:blip r:embed="rId2">
                  <a:extLst>
                    <a:ext uri="{96DAC541-7B7A-43D3-8B79-37D633B846F1}">
                      <asvg:svgBlip xmlns:asvg="http://schemas.microsoft.com/office/drawing/2016/SVG/main" r:embed="rId3"/>
                    </a:ext>
                  </a:extLst>
                </a:blip>
              </a:buBlip>
              <a:defRPr b="0" i="0">
                <a:solidFill>
                  <a:schemeClr val="bg2"/>
                </a:solidFill>
                <a:latin typeface="Kanit Light" pitchFamily="2" charset="-34"/>
                <a:cs typeface="Kanit Light" pitchFamily="2" charset="-34"/>
              </a:defRPr>
            </a:lvl1pPr>
            <a:lvl2pPr marL="914400" indent="-457200">
              <a:buSzPct val="40000"/>
              <a:buFontTx/>
              <a:buBlip>
                <a:blip r:embed="rId2">
                  <a:extLst>
                    <a:ext uri="{96DAC541-7B7A-43D3-8B79-37D633B846F1}">
                      <asvg:svgBlip xmlns:asvg="http://schemas.microsoft.com/office/drawing/2016/SVG/main" r:embed="rId3"/>
                    </a:ext>
                  </a:extLst>
                </a:blip>
              </a:buBlip>
              <a:defRPr b="0" i="0">
                <a:solidFill>
                  <a:schemeClr val="bg2"/>
                </a:solidFill>
                <a:latin typeface="Kanit Light" pitchFamily="2" charset="-34"/>
                <a:cs typeface="Kanit Light" pitchFamily="2" charset="-34"/>
              </a:defRPr>
            </a:lvl2pPr>
            <a:lvl3pPr marL="1257300" indent="-342900">
              <a:buSzPct val="40000"/>
              <a:buFontTx/>
              <a:buBlip>
                <a:blip r:embed="rId2">
                  <a:extLst>
                    <a:ext uri="{96DAC541-7B7A-43D3-8B79-37D633B846F1}">
                      <asvg:svgBlip xmlns:asvg="http://schemas.microsoft.com/office/drawing/2016/SVG/main" r:embed="rId3"/>
                    </a:ext>
                  </a:extLst>
                </a:blip>
              </a:buBlip>
              <a:defRPr b="0" i="0">
                <a:solidFill>
                  <a:schemeClr val="bg2"/>
                </a:solidFill>
                <a:latin typeface="Kanit Light" pitchFamily="2" charset="-34"/>
                <a:cs typeface="Kanit Light" pitchFamily="2" charset="-34"/>
              </a:defRPr>
            </a:lvl3pPr>
            <a:lvl4pPr>
              <a:defRPr>
                <a:solidFill>
                  <a:srgbClr val="191919"/>
                </a:solidFill>
              </a:defRPr>
            </a:lvl4pPr>
            <a:lvl5pPr>
              <a:defRPr>
                <a:solidFill>
                  <a:srgbClr val="191919"/>
                </a:solidFill>
              </a:defRPr>
            </a:lvl5pPr>
          </a:lstStyle>
          <a:p>
            <a:pPr lvl="0"/>
            <a:r>
              <a:rPr lang="en-GB"/>
              <a:t>Click to edit Master text styles</a:t>
            </a:r>
          </a:p>
          <a:p>
            <a:pPr lvl="1"/>
            <a:r>
              <a:rPr lang="en-GB"/>
              <a:t>Second level</a:t>
            </a:r>
          </a:p>
          <a:p>
            <a:pPr lvl="2"/>
            <a:r>
              <a:rPr lang="en-GB"/>
              <a:t>Third level</a:t>
            </a:r>
          </a:p>
        </p:txBody>
      </p:sp>
      <p:sp>
        <p:nvSpPr>
          <p:cNvPr id="8" name="Title Placeholder 1">
            <a:extLst>
              <a:ext uri="{FF2B5EF4-FFF2-40B4-BE49-F238E27FC236}">
                <a16:creationId xmlns:a16="http://schemas.microsoft.com/office/drawing/2014/main" id="{C85B63D6-D71F-A240-AA5E-4A1411037530}"/>
              </a:ext>
            </a:extLst>
          </p:cNvPr>
          <p:cNvSpPr>
            <a:spLocks noGrp="1"/>
          </p:cNvSpPr>
          <p:nvPr>
            <p:ph type="title"/>
          </p:nvPr>
        </p:nvSpPr>
        <p:spPr bwMode="auto">
          <a:xfrm>
            <a:off x="369047" y="492942"/>
            <a:ext cx="9418359" cy="13255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a:defRPr sz="3600" b="0" i="0">
                <a:solidFill>
                  <a:schemeClr val="bg2"/>
                </a:solidFill>
                <a:latin typeface="Kanit Medium" pitchFamily="2" charset="-34"/>
                <a:cs typeface="Kanit Medium" pitchFamily="2" charset="-34"/>
              </a:defRPr>
            </a:lvl1pPr>
          </a:lstStyle>
          <a:p>
            <a:pPr lvl="0"/>
            <a:r>
              <a:rPr lang="en-GB" altLang="en-US"/>
              <a:t>Click to edit Master title style</a:t>
            </a:r>
            <a:endParaRPr lang="en-US" altLang="en-US"/>
          </a:p>
        </p:txBody>
      </p:sp>
      <p:sp>
        <p:nvSpPr>
          <p:cNvPr id="4" name="Rectangle 3">
            <a:extLst>
              <a:ext uri="{FF2B5EF4-FFF2-40B4-BE49-F238E27FC236}">
                <a16:creationId xmlns:a16="http://schemas.microsoft.com/office/drawing/2014/main" id="{16C08B84-B795-5CBE-2F63-681718804290}"/>
              </a:ext>
            </a:extLst>
          </p:cNvPr>
          <p:cNvSpPr/>
          <p:nvPr userDrawn="1"/>
        </p:nvSpPr>
        <p:spPr>
          <a:xfrm>
            <a:off x="0" y="6053953"/>
            <a:ext cx="12192000" cy="66675"/>
          </a:xfrm>
          <a:prstGeom prst="rect">
            <a:avLst/>
          </a:prstGeom>
          <a:gradFill>
            <a:gsLst>
              <a:gs pos="0">
                <a:schemeClr val="accent4"/>
              </a:gs>
              <a:gs pos="34000">
                <a:schemeClr val="accent1"/>
              </a:gs>
              <a:gs pos="65560">
                <a:schemeClr val="accent2"/>
              </a:gs>
              <a:gs pos="99890">
                <a:schemeClr val="accent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6" name="TextBox 5">
            <a:extLst>
              <a:ext uri="{FF2B5EF4-FFF2-40B4-BE49-F238E27FC236}">
                <a16:creationId xmlns:a16="http://schemas.microsoft.com/office/drawing/2014/main" id="{C5283285-0F56-BBC9-04D1-3703F2254829}"/>
              </a:ext>
            </a:extLst>
          </p:cNvPr>
          <p:cNvSpPr txBox="1"/>
          <p:nvPr userDrawn="1"/>
        </p:nvSpPr>
        <p:spPr>
          <a:xfrm>
            <a:off x="145392" y="6362070"/>
            <a:ext cx="1412566" cy="261610"/>
          </a:xfrm>
          <a:prstGeom prst="rect">
            <a:avLst/>
          </a:prstGeom>
          <a:noFill/>
        </p:spPr>
        <p:txBody>
          <a:bodyPr wrap="none" rtlCol="0">
            <a:spAutoFit/>
          </a:bodyPr>
          <a:lstStyle/>
          <a:p>
            <a:pPr algn="l"/>
            <a:r>
              <a:rPr lang="en-GB" sz="1100" b="0" i="0">
                <a:solidFill>
                  <a:schemeClr val="bg1"/>
                </a:solidFill>
                <a:latin typeface="IBM Plex Sans" panose="020B0503050203000203" pitchFamily="34" charset="77"/>
              </a:rPr>
              <a:t>#PASSDataSummit</a:t>
            </a:r>
            <a:endParaRPr lang="en-US" sz="1100" b="0" i="0">
              <a:solidFill>
                <a:schemeClr val="bg1"/>
              </a:solidFill>
              <a:latin typeface="IBM Plex Sans" panose="020B0503050203000203" pitchFamily="34" charset="77"/>
              <a:ea typeface="Roboto" panose="02000000000000000000" pitchFamily="2" charset="0"/>
            </a:endParaRPr>
          </a:p>
        </p:txBody>
      </p:sp>
      <p:pic>
        <p:nvPicPr>
          <p:cNvPr id="12" name="Graphic 4">
            <a:extLst>
              <a:ext uri="{FF2B5EF4-FFF2-40B4-BE49-F238E27FC236}">
                <a16:creationId xmlns:a16="http://schemas.microsoft.com/office/drawing/2014/main" id="{F38194B0-BCFF-1D3A-606F-0DFB7FC379A5}"/>
              </a:ext>
            </a:extLst>
          </p:cNvPr>
          <p:cNvPicPr>
            <a:picLocks noChangeAspect="1"/>
          </p:cNvPicPr>
          <p:nvPr userDrawn="1"/>
        </p:nvPicPr>
        <p:blipFill>
          <a:blip r:embed="rId4">
            <a:extLst>
              <a:ext uri="{96DAC541-7B7A-43D3-8B79-37D633B846F1}">
                <asvg:svgBlip xmlns:asvg="http://schemas.microsoft.com/office/drawing/2016/SVG/main" r:embed="rId5"/>
              </a:ext>
            </a:extLst>
          </a:blip>
          <a:srcRect/>
          <a:stretch/>
        </p:blipFill>
        <p:spPr>
          <a:xfrm>
            <a:off x="10041290" y="6274136"/>
            <a:ext cx="1778136" cy="437478"/>
          </a:xfrm>
          <a:prstGeom prst="rect">
            <a:avLst/>
          </a:prstGeom>
        </p:spPr>
      </p:pic>
    </p:spTree>
    <p:extLst>
      <p:ext uri="{BB962C8B-B14F-4D97-AF65-F5344CB8AC3E}">
        <p14:creationId xmlns:p14="http://schemas.microsoft.com/office/powerpoint/2010/main" val="730143654"/>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nd Content_dark">
    <p:bg>
      <p:bgPr>
        <a:solidFill>
          <a:schemeClr val="tx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56DEF73-3DC0-C9AB-835A-011B37F6319E}"/>
              </a:ext>
            </a:extLst>
          </p:cNvPr>
          <p:cNvSpPr/>
          <p:nvPr userDrawn="1"/>
        </p:nvSpPr>
        <p:spPr>
          <a:xfrm>
            <a:off x="0" y="6053953"/>
            <a:ext cx="12192000" cy="66675"/>
          </a:xfrm>
          <a:prstGeom prst="rect">
            <a:avLst/>
          </a:prstGeom>
          <a:gradFill>
            <a:gsLst>
              <a:gs pos="0">
                <a:schemeClr val="accent4"/>
              </a:gs>
              <a:gs pos="34000">
                <a:schemeClr val="accent1"/>
              </a:gs>
              <a:gs pos="65560">
                <a:schemeClr val="accent2"/>
              </a:gs>
              <a:gs pos="99890">
                <a:schemeClr val="accent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12" name="Content Placeholder 2">
            <a:extLst>
              <a:ext uri="{FF2B5EF4-FFF2-40B4-BE49-F238E27FC236}">
                <a16:creationId xmlns:a16="http://schemas.microsoft.com/office/drawing/2014/main" id="{82609CC9-0C8D-2850-FF6F-A26226082D1F}"/>
              </a:ext>
            </a:extLst>
          </p:cNvPr>
          <p:cNvSpPr>
            <a:spLocks noGrp="1"/>
          </p:cNvSpPr>
          <p:nvPr>
            <p:ph idx="1"/>
          </p:nvPr>
        </p:nvSpPr>
        <p:spPr>
          <a:xfrm>
            <a:off x="369047" y="1825625"/>
            <a:ext cx="10515600" cy="4158394"/>
          </a:xfrm>
        </p:spPr>
        <p:txBody>
          <a:bodyPr>
            <a:normAutofit/>
          </a:bodyPr>
          <a:lstStyle>
            <a:lvl1pPr marL="457200" indent="-457200">
              <a:buSzPct val="40000"/>
              <a:buFontTx/>
              <a:buBlip>
                <a:blip r:embed="rId2">
                  <a:extLst>
                    <a:ext uri="{96DAC541-7B7A-43D3-8B79-37D633B846F1}">
                      <asvg:svgBlip xmlns:asvg="http://schemas.microsoft.com/office/drawing/2016/SVG/main" r:embed="rId3"/>
                    </a:ext>
                  </a:extLst>
                </a:blip>
              </a:buBlip>
              <a:defRPr b="0" i="0">
                <a:solidFill>
                  <a:schemeClr val="bg1"/>
                </a:solidFill>
                <a:latin typeface="Kanit Light" pitchFamily="2" charset="-34"/>
                <a:cs typeface="Kanit Light" pitchFamily="2" charset="-34"/>
              </a:defRPr>
            </a:lvl1pPr>
            <a:lvl2pPr marL="914400" indent="-457200">
              <a:buSzPct val="40000"/>
              <a:buFontTx/>
              <a:buBlip>
                <a:blip r:embed="rId2">
                  <a:extLst>
                    <a:ext uri="{96DAC541-7B7A-43D3-8B79-37D633B846F1}">
                      <asvg:svgBlip xmlns:asvg="http://schemas.microsoft.com/office/drawing/2016/SVG/main" r:embed="rId3"/>
                    </a:ext>
                  </a:extLst>
                </a:blip>
              </a:buBlip>
              <a:defRPr b="0" i="0">
                <a:solidFill>
                  <a:schemeClr val="bg1"/>
                </a:solidFill>
                <a:latin typeface="Kanit Light" pitchFamily="2" charset="-34"/>
                <a:cs typeface="Kanit Light" pitchFamily="2" charset="-34"/>
              </a:defRPr>
            </a:lvl2pPr>
            <a:lvl3pPr marL="1257300" indent="-342900">
              <a:buSzPct val="40000"/>
              <a:buFontTx/>
              <a:buBlip>
                <a:blip r:embed="rId2">
                  <a:extLst>
                    <a:ext uri="{96DAC541-7B7A-43D3-8B79-37D633B846F1}">
                      <asvg:svgBlip xmlns:asvg="http://schemas.microsoft.com/office/drawing/2016/SVG/main" r:embed="rId3"/>
                    </a:ext>
                  </a:extLst>
                </a:blip>
              </a:buBlip>
              <a:defRPr b="0" i="0">
                <a:solidFill>
                  <a:schemeClr val="bg1"/>
                </a:solidFill>
                <a:latin typeface="Kanit Light" pitchFamily="2" charset="-34"/>
                <a:cs typeface="Kanit Light" pitchFamily="2" charset="-34"/>
              </a:defRPr>
            </a:lvl3pPr>
            <a:lvl4pPr>
              <a:defRPr>
                <a:solidFill>
                  <a:srgbClr val="191919"/>
                </a:solidFill>
              </a:defRPr>
            </a:lvl4pPr>
            <a:lvl5pPr>
              <a:defRPr>
                <a:solidFill>
                  <a:srgbClr val="191919"/>
                </a:solidFill>
              </a:defRPr>
            </a:lvl5pPr>
          </a:lstStyle>
          <a:p>
            <a:pPr lvl="0"/>
            <a:r>
              <a:rPr lang="en-GB"/>
              <a:t>Click to edit Master text styles</a:t>
            </a:r>
          </a:p>
          <a:p>
            <a:pPr lvl="1"/>
            <a:r>
              <a:rPr lang="en-GB"/>
              <a:t>Second level</a:t>
            </a:r>
          </a:p>
          <a:p>
            <a:pPr lvl="2"/>
            <a:r>
              <a:rPr lang="en-GB"/>
              <a:t>Third level</a:t>
            </a:r>
          </a:p>
        </p:txBody>
      </p:sp>
      <p:sp>
        <p:nvSpPr>
          <p:cNvPr id="13" name="Title Placeholder 1">
            <a:extLst>
              <a:ext uri="{FF2B5EF4-FFF2-40B4-BE49-F238E27FC236}">
                <a16:creationId xmlns:a16="http://schemas.microsoft.com/office/drawing/2014/main" id="{45DF6056-A3D2-08C6-80C2-F6E2EA7F1B98}"/>
              </a:ext>
            </a:extLst>
          </p:cNvPr>
          <p:cNvSpPr>
            <a:spLocks noGrp="1"/>
          </p:cNvSpPr>
          <p:nvPr>
            <p:ph type="title"/>
          </p:nvPr>
        </p:nvSpPr>
        <p:spPr bwMode="auto">
          <a:xfrm>
            <a:off x="369047" y="492942"/>
            <a:ext cx="9418359" cy="13255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a:defRPr sz="3600" b="0" i="0">
                <a:solidFill>
                  <a:schemeClr val="bg1"/>
                </a:solidFill>
                <a:latin typeface="Kanit Medium" pitchFamily="2" charset="-34"/>
                <a:cs typeface="Kanit Medium" pitchFamily="2" charset="-34"/>
              </a:defRPr>
            </a:lvl1pPr>
          </a:lstStyle>
          <a:p>
            <a:pPr lvl="0"/>
            <a:r>
              <a:rPr lang="en-GB" altLang="en-US"/>
              <a:t>Click to edit Master title style</a:t>
            </a:r>
            <a:endParaRPr lang="en-US" altLang="en-US"/>
          </a:p>
        </p:txBody>
      </p:sp>
      <p:sp>
        <p:nvSpPr>
          <p:cNvPr id="3" name="TextBox 2">
            <a:extLst>
              <a:ext uri="{FF2B5EF4-FFF2-40B4-BE49-F238E27FC236}">
                <a16:creationId xmlns:a16="http://schemas.microsoft.com/office/drawing/2014/main" id="{7FAE0D2F-1264-351B-B7CE-92944E92310B}"/>
              </a:ext>
            </a:extLst>
          </p:cNvPr>
          <p:cNvSpPr txBox="1"/>
          <p:nvPr userDrawn="1"/>
        </p:nvSpPr>
        <p:spPr>
          <a:xfrm>
            <a:off x="145392" y="6362070"/>
            <a:ext cx="1412566" cy="261610"/>
          </a:xfrm>
          <a:prstGeom prst="rect">
            <a:avLst/>
          </a:prstGeom>
          <a:noFill/>
        </p:spPr>
        <p:txBody>
          <a:bodyPr wrap="none" rtlCol="0">
            <a:spAutoFit/>
          </a:bodyPr>
          <a:lstStyle/>
          <a:p>
            <a:pPr algn="l"/>
            <a:r>
              <a:rPr lang="en-GB" sz="1100" b="0" i="0">
                <a:solidFill>
                  <a:schemeClr val="bg1"/>
                </a:solidFill>
                <a:latin typeface="IBM Plex Sans" panose="020B0503050203000203" pitchFamily="34" charset="77"/>
              </a:rPr>
              <a:t>#PASSDataSummit</a:t>
            </a:r>
            <a:endParaRPr lang="en-US" sz="1100" b="0" i="0">
              <a:solidFill>
                <a:schemeClr val="bg1"/>
              </a:solidFill>
              <a:latin typeface="IBM Plex Sans" panose="020B0503050203000203" pitchFamily="34" charset="77"/>
              <a:ea typeface="Roboto" panose="02000000000000000000" pitchFamily="2" charset="0"/>
            </a:endParaRPr>
          </a:p>
        </p:txBody>
      </p:sp>
      <p:pic>
        <p:nvPicPr>
          <p:cNvPr id="4" name="Graphic 4">
            <a:extLst>
              <a:ext uri="{FF2B5EF4-FFF2-40B4-BE49-F238E27FC236}">
                <a16:creationId xmlns:a16="http://schemas.microsoft.com/office/drawing/2014/main" id="{142D2053-744D-E255-9664-9242FC76C5E6}"/>
              </a:ext>
            </a:extLst>
          </p:cNvPr>
          <p:cNvPicPr>
            <a:picLocks noChangeAspect="1"/>
          </p:cNvPicPr>
          <p:nvPr userDrawn="1"/>
        </p:nvPicPr>
        <p:blipFill>
          <a:blip r:embed="rId4">
            <a:extLst>
              <a:ext uri="{96DAC541-7B7A-43D3-8B79-37D633B846F1}">
                <asvg:svgBlip xmlns:asvg="http://schemas.microsoft.com/office/drawing/2016/SVG/main" r:embed="rId5"/>
              </a:ext>
            </a:extLst>
          </a:blip>
          <a:srcRect/>
          <a:stretch/>
        </p:blipFill>
        <p:spPr>
          <a:xfrm>
            <a:off x="10041290" y="6274136"/>
            <a:ext cx="1778136" cy="437478"/>
          </a:xfrm>
          <a:prstGeom prst="rect">
            <a:avLst/>
          </a:prstGeom>
        </p:spPr>
      </p:pic>
    </p:spTree>
    <p:extLst>
      <p:ext uri="{BB962C8B-B14F-4D97-AF65-F5344CB8AC3E}">
        <p14:creationId xmlns:p14="http://schemas.microsoft.com/office/powerpoint/2010/main" val="384501720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3_Opening_slide dark">
    <p:bg>
      <p:bgPr>
        <a:solidFill>
          <a:schemeClr val="tx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BB12E87-3B96-7F05-48CB-19DAB2A3F9A6}"/>
              </a:ext>
            </a:extLst>
          </p:cNvPr>
          <p:cNvSpPr/>
          <p:nvPr userDrawn="1"/>
        </p:nvSpPr>
        <p:spPr>
          <a:xfrm>
            <a:off x="0" y="6791325"/>
            <a:ext cx="12192000" cy="66675"/>
          </a:xfrm>
          <a:prstGeom prst="rect">
            <a:avLst/>
          </a:prstGeom>
          <a:gradFill>
            <a:gsLst>
              <a:gs pos="0">
                <a:schemeClr val="accent4"/>
              </a:gs>
              <a:gs pos="34000">
                <a:schemeClr val="accent1"/>
              </a:gs>
              <a:gs pos="65560">
                <a:schemeClr val="accent2"/>
              </a:gs>
              <a:gs pos="99890">
                <a:schemeClr val="accent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3" name="Rectangle 2">
            <a:extLst>
              <a:ext uri="{FF2B5EF4-FFF2-40B4-BE49-F238E27FC236}">
                <a16:creationId xmlns:a16="http://schemas.microsoft.com/office/drawing/2014/main" id="{A16777A9-1272-7FB6-95B6-E7E6E3A4FBC2}"/>
              </a:ext>
            </a:extLst>
          </p:cNvPr>
          <p:cNvSpPr/>
          <p:nvPr userDrawn="1"/>
        </p:nvSpPr>
        <p:spPr>
          <a:xfrm>
            <a:off x="0" y="6087291"/>
            <a:ext cx="12192000" cy="77070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4" name="Rectangle 3">
            <a:extLst>
              <a:ext uri="{FF2B5EF4-FFF2-40B4-BE49-F238E27FC236}">
                <a16:creationId xmlns:a16="http://schemas.microsoft.com/office/drawing/2014/main" id="{5ABB1059-5986-F662-6D21-B910BC45FFBC}"/>
              </a:ext>
            </a:extLst>
          </p:cNvPr>
          <p:cNvSpPr/>
          <p:nvPr userDrawn="1"/>
        </p:nvSpPr>
        <p:spPr>
          <a:xfrm>
            <a:off x="0" y="6791325"/>
            <a:ext cx="12192000" cy="66675"/>
          </a:xfrm>
          <a:prstGeom prst="rect">
            <a:avLst/>
          </a:prstGeom>
          <a:gradFill>
            <a:gsLst>
              <a:gs pos="0">
                <a:schemeClr val="accent4"/>
              </a:gs>
              <a:gs pos="34000">
                <a:schemeClr val="accent1"/>
              </a:gs>
              <a:gs pos="65560">
                <a:schemeClr val="accent2"/>
              </a:gs>
              <a:gs pos="99890">
                <a:schemeClr val="accent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5" name="Title Placeholder 1">
            <a:extLst>
              <a:ext uri="{FF2B5EF4-FFF2-40B4-BE49-F238E27FC236}">
                <a16:creationId xmlns:a16="http://schemas.microsoft.com/office/drawing/2014/main" id="{8980A638-B307-3501-81F3-88C57E48213A}"/>
              </a:ext>
            </a:extLst>
          </p:cNvPr>
          <p:cNvSpPr>
            <a:spLocks noGrp="1"/>
          </p:cNvSpPr>
          <p:nvPr>
            <p:ph type="title"/>
          </p:nvPr>
        </p:nvSpPr>
        <p:spPr bwMode="auto">
          <a:xfrm>
            <a:off x="369047" y="3696856"/>
            <a:ext cx="5815622" cy="77071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a:defRPr sz="4800" b="0" i="0">
                <a:gradFill>
                  <a:gsLst>
                    <a:gs pos="0">
                      <a:schemeClr val="accent4"/>
                    </a:gs>
                    <a:gs pos="100000">
                      <a:schemeClr val="accent1"/>
                    </a:gs>
                  </a:gsLst>
                  <a:lin ang="0" scaled="1"/>
                </a:gradFill>
                <a:latin typeface="Kanit Medium" pitchFamily="2" charset="-34"/>
                <a:cs typeface="Kanit Medium" pitchFamily="2" charset="-34"/>
              </a:defRPr>
            </a:lvl1pPr>
          </a:lstStyle>
          <a:p>
            <a:pPr lvl="0"/>
            <a:r>
              <a:rPr lang="en-GB" altLang="en-US"/>
              <a:t>Click to edit Master</a:t>
            </a:r>
            <a:endParaRPr lang="en-US" altLang="en-US"/>
          </a:p>
        </p:txBody>
      </p:sp>
      <p:sp>
        <p:nvSpPr>
          <p:cNvPr id="6" name="Picture Placeholder 4">
            <a:extLst>
              <a:ext uri="{FF2B5EF4-FFF2-40B4-BE49-F238E27FC236}">
                <a16:creationId xmlns:a16="http://schemas.microsoft.com/office/drawing/2014/main" id="{B71FD0C7-1C46-B80F-0BCE-CC669AF15570}"/>
              </a:ext>
            </a:extLst>
          </p:cNvPr>
          <p:cNvSpPr>
            <a:spLocks noGrp="1"/>
          </p:cNvSpPr>
          <p:nvPr>
            <p:ph type="pic" sz="quarter" idx="10"/>
          </p:nvPr>
        </p:nvSpPr>
        <p:spPr>
          <a:xfrm>
            <a:off x="6973888" y="0"/>
            <a:ext cx="5218112" cy="6791325"/>
          </a:xfrm>
        </p:spPr>
        <p:txBody>
          <a:bodyPr/>
          <a:lstStyle>
            <a:lvl1pPr marL="0" indent="0">
              <a:buNone/>
              <a:defRPr/>
            </a:lvl1pPr>
          </a:lstStyle>
          <a:p>
            <a:endParaRPr lang="en-US"/>
          </a:p>
        </p:txBody>
      </p:sp>
      <p:pic>
        <p:nvPicPr>
          <p:cNvPr id="8" name="Graphic 7">
            <a:extLst>
              <a:ext uri="{FF2B5EF4-FFF2-40B4-BE49-F238E27FC236}">
                <a16:creationId xmlns:a16="http://schemas.microsoft.com/office/drawing/2014/main" id="{641E537A-83E9-B8C3-27A4-E92B3BF2ADE5}"/>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a:off x="546847" y="703987"/>
            <a:ext cx="4997184" cy="770709"/>
          </a:xfrm>
          <a:prstGeom prst="rect">
            <a:avLst/>
          </a:prstGeom>
        </p:spPr>
      </p:pic>
    </p:spTree>
    <p:extLst>
      <p:ext uri="{BB962C8B-B14F-4D97-AF65-F5344CB8AC3E}">
        <p14:creationId xmlns:p14="http://schemas.microsoft.com/office/powerpoint/2010/main" val="14225275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67"/>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67"/>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0" name="Google Shape;30;p6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6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6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3_Opening_slide whit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80E0D1D-94DE-3487-FD23-D32E43907821}"/>
              </a:ext>
            </a:extLst>
          </p:cNvPr>
          <p:cNvSpPr/>
          <p:nvPr userDrawn="1"/>
        </p:nvSpPr>
        <p:spPr>
          <a:xfrm>
            <a:off x="0" y="6791325"/>
            <a:ext cx="12192000" cy="66675"/>
          </a:xfrm>
          <a:prstGeom prst="rect">
            <a:avLst/>
          </a:prstGeom>
          <a:gradFill>
            <a:gsLst>
              <a:gs pos="0">
                <a:schemeClr val="accent4"/>
              </a:gs>
              <a:gs pos="34000">
                <a:schemeClr val="accent1"/>
              </a:gs>
              <a:gs pos="65560">
                <a:schemeClr val="accent2"/>
              </a:gs>
              <a:gs pos="99890">
                <a:schemeClr val="accent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6" name="Title Placeholder 1">
            <a:extLst>
              <a:ext uri="{FF2B5EF4-FFF2-40B4-BE49-F238E27FC236}">
                <a16:creationId xmlns:a16="http://schemas.microsoft.com/office/drawing/2014/main" id="{137736EF-1240-3793-870E-616200330756}"/>
              </a:ext>
            </a:extLst>
          </p:cNvPr>
          <p:cNvSpPr>
            <a:spLocks noGrp="1"/>
          </p:cNvSpPr>
          <p:nvPr>
            <p:ph type="title"/>
          </p:nvPr>
        </p:nvSpPr>
        <p:spPr bwMode="auto">
          <a:xfrm>
            <a:off x="369047" y="3696856"/>
            <a:ext cx="5815622" cy="77071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a:defRPr sz="4800" b="0" i="0">
                <a:gradFill>
                  <a:gsLst>
                    <a:gs pos="0">
                      <a:schemeClr val="accent2"/>
                    </a:gs>
                    <a:gs pos="100000">
                      <a:schemeClr val="accent3"/>
                    </a:gs>
                  </a:gsLst>
                  <a:lin ang="0" scaled="1"/>
                </a:gradFill>
                <a:latin typeface="Kanit Medium" pitchFamily="2" charset="-34"/>
                <a:cs typeface="Kanit Medium" pitchFamily="2" charset="-34"/>
              </a:defRPr>
            </a:lvl1pPr>
          </a:lstStyle>
          <a:p>
            <a:pPr lvl="0"/>
            <a:r>
              <a:rPr lang="en-GB" altLang="en-US"/>
              <a:t>Click to edit Master</a:t>
            </a:r>
            <a:endParaRPr lang="en-US" altLang="en-US"/>
          </a:p>
        </p:txBody>
      </p:sp>
      <p:sp>
        <p:nvSpPr>
          <p:cNvPr id="7" name="Picture Placeholder 4">
            <a:extLst>
              <a:ext uri="{FF2B5EF4-FFF2-40B4-BE49-F238E27FC236}">
                <a16:creationId xmlns:a16="http://schemas.microsoft.com/office/drawing/2014/main" id="{F6A797C0-2214-3DB3-C994-F31C89D9D968}"/>
              </a:ext>
            </a:extLst>
          </p:cNvPr>
          <p:cNvSpPr>
            <a:spLocks noGrp="1"/>
          </p:cNvSpPr>
          <p:nvPr>
            <p:ph type="pic" sz="quarter" idx="10"/>
          </p:nvPr>
        </p:nvSpPr>
        <p:spPr>
          <a:xfrm>
            <a:off x="6973888" y="0"/>
            <a:ext cx="5218112" cy="6791325"/>
          </a:xfrm>
        </p:spPr>
        <p:txBody>
          <a:bodyPr/>
          <a:lstStyle>
            <a:lvl1pPr marL="0" indent="0">
              <a:buNone/>
              <a:defRPr/>
            </a:lvl1pPr>
          </a:lstStyle>
          <a:p>
            <a:endParaRPr lang="en-US"/>
          </a:p>
        </p:txBody>
      </p:sp>
      <p:pic>
        <p:nvPicPr>
          <p:cNvPr id="12" name="Graphic 11">
            <a:extLst>
              <a:ext uri="{FF2B5EF4-FFF2-40B4-BE49-F238E27FC236}">
                <a16:creationId xmlns:a16="http://schemas.microsoft.com/office/drawing/2014/main" id="{E24D788E-CDAE-DA9A-EE77-075A5C40929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97647" y="703986"/>
            <a:ext cx="4997184" cy="770710"/>
          </a:xfrm>
          <a:prstGeom prst="rect">
            <a:avLst/>
          </a:prstGeom>
        </p:spPr>
      </p:pic>
    </p:spTree>
    <p:extLst>
      <p:ext uri="{BB962C8B-B14F-4D97-AF65-F5344CB8AC3E}">
        <p14:creationId xmlns:p14="http://schemas.microsoft.com/office/powerpoint/2010/main" val="126285696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Content_no_footer">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573923-ED98-0B2A-1D2D-E81FDE227223}"/>
              </a:ext>
            </a:extLst>
          </p:cNvPr>
          <p:cNvSpPr>
            <a:spLocks noGrp="1"/>
          </p:cNvSpPr>
          <p:nvPr>
            <p:ph type="title"/>
          </p:nvPr>
        </p:nvSpPr>
        <p:spPr bwMode="auto">
          <a:xfrm>
            <a:off x="369047" y="492942"/>
            <a:ext cx="9418359" cy="13255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a:defRPr sz="3600" b="0" i="0">
                <a:gradFill flip="none" rotWithShape="1">
                  <a:gsLst>
                    <a:gs pos="0">
                      <a:schemeClr val="accent2"/>
                    </a:gs>
                    <a:gs pos="100000">
                      <a:schemeClr val="accent3"/>
                    </a:gs>
                  </a:gsLst>
                  <a:lin ang="0" scaled="1"/>
                  <a:tileRect/>
                </a:gradFill>
                <a:latin typeface="Kanit Medium" pitchFamily="2" charset="-34"/>
                <a:cs typeface="Kanit Medium" pitchFamily="2" charset="-34"/>
              </a:defRPr>
            </a:lvl1pPr>
          </a:lstStyle>
          <a:p>
            <a:pPr lvl="0"/>
            <a:r>
              <a:rPr lang="en-GB" altLang="en-US"/>
              <a:t>Click to edit Master title style</a:t>
            </a:r>
            <a:endParaRPr lang="en-US" altLang="en-US"/>
          </a:p>
        </p:txBody>
      </p:sp>
    </p:spTree>
    <p:extLst>
      <p:ext uri="{BB962C8B-B14F-4D97-AF65-F5344CB8AC3E}">
        <p14:creationId xmlns:p14="http://schemas.microsoft.com/office/powerpoint/2010/main" val="3034705818"/>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2_Opening_slide dark">
    <p:bg>
      <p:bgPr>
        <a:solidFill>
          <a:schemeClr val="tx1"/>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7DC8500-B480-ACCA-35FB-CA580CCADCCC}"/>
              </a:ext>
            </a:extLst>
          </p:cNvPr>
          <p:cNvSpPr/>
          <p:nvPr userDrawn="1"/>
        </p:nvSpPr>
        <p:spPr>
          <a:xfrm>
            <a:off x="0" y="6087291"/>
            <a:ext cx="12192000" cy="77070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5" name="Rectangle 4">
            <a:extLst>
              <a:ext uri="{FF2B5EF4-FFF2-40B4-BE49-F238E27FC236}">
                <a16:creationId xmlns:a16="http://schemas.microsoft.com/office/drawing/2014/main" id="{57999C7E-9B7D-71FC-51C2-3AC2F62B6B49}"/>
              </a:ext>
            </a:extLst>
          </p:cNvPr>
          <p:cNvSpPr/>
          <p:nvPr userDrawn="1"/>
        </p:nvSpPr>
        <p:spPr>
          <a:xfrm>
            <a:off x="0" y="6791325"/>
            <a:ext cx="12192000" cy="66675"/>
          </a:xfrm>
          <a:prstGeom prst="rect">
            <a:avLst/>
          </a:prstGeom>
          <a:gradFill>
            <a:gsLst>
              <a:gs pos="0">
                <a:schemeClr val="accent4"/>
              </a:gs>
              <a:gs pos="34000">
                <a:schemeClr val="accent1"/>
              </a:gs>
              <a:gs pos="65560">
                <a:schemeClr val="accent2"/>
              </a:gs>
              <a:gs pos="99890">
                <a:schemeClr val="accent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6" name="Title Placeholder 1">
            <a:extLst>
              <a:ext uri="{FF2B5EF4-FFF2-40B4-BE49-F238E27FC236}">
                <a16:creationId xmlns:a16="http://schemas.microsoft.com/office/drawing/2014/main" id="{63893F04-C547-02EF-A096-67CFCE2E0BBB}"/>
              </a:ext>
            </a:extLst>
          </p:cNvPr>
          <p:cNvSpPr>
            <a:spLocks noGrp="1"/>
          </p:cNvSpPr>
          <p:nvPr>
            <p:ph type="title"/>
          </p:nvPr>
        </p:nvSpPr>
        <p:spPr bwMode="auto">
          <a:xfrm>
            <a:off x="369047" y="3696856"/>
            <a:ext cx="5815622" cy="77071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a:defRPr sz="4800" b="0" i="0">
                <a:gradFill>
                  <a:gsLst>
                    <a:gs pos="0">
                      <a:schemeClr val="accent4"/>
                    </a:gs>
                    <a:gs pos="100000">
                      <a:schemeClr val="accent1"/>
                    </a:gs>
                  </a:gsLst>
                  <a:lin ang="0" scaled="1"/>
                </a:gradFill>
                <a:latin typeface="Kanit Medium" pitchFamily="2" charset="-34"/>
                <a:cs typeface="Kanit Medium" pitchFamily="2" charset="-34"/>
              </a:defRPr>
            </a:lvl1pPr>
          </a:lstStyle>
          <a:p>
            <a:pPr lvl="0"/>
            <a:r>
              <a:rPr lang="en-GB" altLang="en-US"/>
              <a:t>Click to edit Master</a:t>
            </a:r>
            <a:endParaRPr lang="en-US" altLang="en-US"/>
          </a:p>
        </p:txBody>
      </p:sp>
      <p:sp>
        <p:nvSpPr>
          <p:cNvPr id="7" name="Picture Placeholder 4">
            <a:extLst>
              <a:ext uri="{FF2B5EF4-FFF2-40B4-BE49-F238E27FC236}">
                <a16:creationId xmlns:a16="http://schemas.microsoft.com/office/drawing/2014/main" id="{3EB9B6EF-0C76-EDAD-9571-1C1251013F3E}"/>
              </a:ext>
            </a:extLst>
          </p:cNvPr>
          <p:cNvSpPr>
            <a:spLocks noGrp="1"/>
          </p:cNvSpPr>
          <p:nvPr>
            <p:ph type="pic" sz="quarter" idx="10"/>
          </p:nvPr>
        </p:nvSpPr>
        <p:spPr>
          <a:xfrm>
            <a:off x="6973888" y="0"/>
            <a:ext cx="5218112" cy="6791325"/>
          </a:xfrm>
        </p:spPr>
        <p:txBody>
          <a:bodyPr/>
          <a:lstStyle>
            <a:lvl1pPr marL="0" indent="0">
              <a:buNone/>
              <a:defRPr/>
            </a:lvl1pPr>
          </a:lstStyle>
          <a:p>
            <a:endParaRPr lang="en-US"/>
          </a:p>
        </p:txBody>
      </p:sp>
    </p:spTree>
    <p:extLst>
      <p:ext uri="{BB962C8B-B14F-4D97-AF65-F5344CB8AC3E}">
        <p14:creationId xmlns:p14="http://schemas.microsoft.com/office/powerpoint/2010/main" val="167264237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Virtual_background dark">
    <p:bg>
      <p:bgPr>
        <a:solidFill>
          <a:schemeClr val="tx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C8F20DC-AA02-5A70-8C4D-24D749749D30}"/>
              </a:ext>
            </a:extLst>
          </p:cNvPr>
          <p:cNvSpPr/>
          <p:nvPr userDrawn="1"/>
        </p:nvSpPr>
        <p:spPr>
          <a:xfrm>
            <a:off x="0" y="6791325"/>
            <a:ext cx="12192000" cy="66675"/>
          </a:xfrm>
          <a:prstGeom prst="rect">
            <a:avLst/>
          </a:prstGeom>
          <a:gradFill>
            <a:gsLst>
              <a:gs pos="0">
                <a:schemeClr val="accent4"/>
              </a:gs>
              <a:gs pos="34000">
                <a:schemeClr val="accent1"/>
              </a:gs>
              <a:gs pos="65560">
                <a:schemeClr val="accent2"/>
              </a:gs>
              <a:gs pos="99890">
                <a:schemeClr val="accent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351301062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background image dark">
    <p:bg>
      <p:bgPr>
        <a:solidFill>
          <a:schemeClr val="tx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C8F20DC-AA02-5A70-8C4D-24D749749D30}"/>
              </a:ext>
            </a:extLst>
          </p:cNvPr>
          <p:cNvSpPr/>
          <p:nvPr userDrawn="1"/>
        </p:nvSpPr>
        <p:spPr>
          <a:xfrm>
            <a:off x="0" y="6791325"/>
            <a:ext cx="12192000" cy="66675"/>
          </a:xfrm>
          <a:prstGeom prst="rect">
            <a:avLst/>
          </a:prstGeom>
          <a:gradFill>
            <a:gsLst>
              <a:gs pos="0">
                <a:schemeClr val="accent4"/>
              </a:gs>
              <a:gs pos="34000">
                <a:schemeClr val="accent1"/>
              </a:gs>
              <a:gs pos="65560">
                <a:schemeClr val="accent2"/>
              </a:gs>
              <a:gs pos="99890">
                <a:schemeClr val="accent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3" name="Content Placeholder 6">
            <a:extLst>
              <a:ext uri="{FF2B5EF4-FFF2-40B4-BE49-F238E27FC236}">
                <a16:creationId xmlns:a16="http://schemas.microsoft.com/office/drawing/2014/main" id="{F8B22CC7-A4ED-8BA5-589A-1017A7B782EF}"/>
              </a:ext>
            </a:extLst>
          </p:cNvPr>
          <p:cNvSpPr>
            <a:spLocks noGrp="1"/>
          </p:cNvSpPr>
          <p:nvPr>
            <p:ph sz="quarter" idx="10"/>
          </p:nvPr>
        </p:nvSpPr>
        <p:spPr>
          <a:xfrm>
            <a:off x="0" y="0"/>
            <a:ext cx="12192000" cy="6791325"/>
          </a:xfrm>
        </p:spPr>
        <p:txBody>
          <a:bodyPr/>
          <a:lstStyle>
            <a:lvl1pPr marL="0" indent="0">
              <a:buNone/>
              <a:defRPr/>
            </a:lvl1pPr>
          </a:lstStyle>
          <a:p>
            <a:pPr lvl="0"/>
            <a:endParaRPr lang="en-US"/>
          </a:p>
        </p:txBody>
      </p:sp>
    </p:spTree>
    <p:extLst>
      <p:ext uri="{BB962C8B-B14F-4D97-AF65-F5344CB8AC3E}">
        <p14:creationId xmlns:p14="http://schemas.microsoft.com/office/powerpoint/2010/main" val="289767299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background image white">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C8F20DC-AA02-5A70-8C4D-24D749749D30}"/>
              </a:ext>
            </a:extLst>
          </p:cNvPr>
          <p:cNvSpPr/>
          <p:nvPr userDrawn="1"/>
        </p:nvSpPr>
        <p:spPr>
          <a:xfrm>
            <a:off x="0" y="6791325"/>
            <a:ext cx="12192000" cy="66675"/>
          </a:xfrm>
          <a:prstGeom prst="rect">
            <a:avLst/>
          </a:prstGeom>
          <a:gradFill>
            <a:gsLst>
              <a:gs pos="0">
                <a:schemeClr val="accent4"/>
              </a:gs>
              <a:gs pos="34000">
                <a:schemeClr val="accent1"/>
              </a:gs>
              <a:gs pos="65560">
                <a:schemeClr val="accent2"/>
              </a:gs>
              <a:gs pos="99890">
                <a:schemeClr val="accent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3" name="Content Placeholder 6">
            <a:extLst>
              <a:ext uri="{FF2B5EF4-FFF2-40B4-BE49-F238E27FC236}">
                <a16:creationId xmlns:a16="http://schemas.microsoft.com/office/drawing/2014/main" id="{F8B22CC7-A4ED-8BA5-589A-1017A7B782EF}"/>
              </a:ext>
            </a:extLst>
          </p:cNvPr>
          <p:cNvSpPr>
            <a:spLocks noGrp="1"/>
          </p:cNvSpPr>
          <p:nvPr>
            <p:ph sz="quarter" idx="10"/>
          </p:nvPr>
        </p:nvSpPr>
        <p:spPr>
          <a:xfrm>
            <a:off x="0" y="0"/>
            <a:ext cx="12192000" cy="6791325"/>
          </a:xfrm>
        </p:spPr>
        <p:txBody>
          <a:bodyPr/>
          <a:lstStyle>
            <a:lvl1pPr marL="0" indent="0">
              <a:buNone/>
              <a:defRPr/>
            </a:lvl1pPr>
          </a:lstStyle>
          <a:p>
            <a:pPr lvl="0"/>
            <a:endParaRPr lang="en-US"/>
          </a:p>
        </p:txBody>
      </p:sp>
    </p:spTree>
    <p:extLst>
      <p:ext uri="{BB962C8B-B14F-4D97-AF65-F5344CB8AC3E}">
        <p14:creationId xmlns:p14="http://schemas.microsoft.com/office/powerpoint/2010/main" val="64129711"/>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Last_CTA_slide">
    <p:bg>
      <p:bgPr>
        <a:solidFill>
          <a:schemeClr val="tx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BB12E87-3B96-7F05-48CB-19DAB2A3F9A6}"/>
              </a:ext>
            </a:extLst>
          </p:cNvPr>
          <p:cNvSpPr/>
          <p:nvPr userDrawn="1"/>
        </p:nvSpPr>
        <p:spPr>
          <a:xfrm>
            <a:off x="0" y="6791325"/>
            <a:ext cx="12192000" cy="66675"/>
          </a:xfrm>
          <a:prstGeom prst="rect">
            <a:avLst/>
          </a:prstGeom>
          <a:gradFill>
            <a:gsLst>
              <a:gs pos="0">
                <a:schemeClr val="accent4"/>
              </a:gs>
              <a:gs pos="34000">
                <a:schemeClr val="accent1"/>
              </a:gs>
              <a:gs pos="65560">
                <a:schemeClr val="accent2"/>
              </a:gs>
              <a:gs pos="99890">
                <a:schemeClr val="accent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3" name="Rectangle 2">
            <a:extLst>
              <a:ext uri="{FF2B5EF4-FFF2-40B4-BE49-F238E27FC236}">
                <a16:creationId xmlns:a16="http://schemas.microsoft.com/office/drawing/2014/main" id="{3376B489-5567-A023-1670-3AC8E9CC6D32}"/>
              </a:ext>
            </a:extLst>
          </p:cNvPr>
          <p:cNvSpPr/>
          <p:nvPr userDrawn="1"/>
        </p:nvSpPr>
        <p:spPr>
          <a:xfrm>
            <a:off x="0" y="6087291"/>
            <a:ext cx="12192000" cy="77070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4" name="Rectangle 3">
            <a:extLst>
              <a:ext uri="{FF2B5EF4-FFF2-40B4-BE49-F238E27FC236}">
                <a16:creationId xmlns:a16="http://schemas.microsoft.com/office/drawing/2014/main" id="{6D39BECD-3EE7-856C-D2D7-7BD55CC8815B}"/>
              </a:ext>
            </a:extLst>
          </p:cNvPr>
          <p:cNvSpPr/>
          <p:nvPr userDrawn="1"/>
        </p:nvSpPr>
        <p:spPr>
          <a:xfrm>
            <a:off x="0" y="6053953"/>
            <a:ext cx="12192000" cy="66675"/>
          </a:xfrm>
          <a:prstGeom prst="rect">
            <a:avLst/>
          </a:prstGeom>
          <a:gradFill>
            <a:gsLst>
              <a:gs pos="0">
                <a:schemeClr val="accent4"/>
              </a:gs>
              <a:gs pos="34000">
                <a:schemeClr val="accent1"/>
              </a:gs>
              <a:gs pos="65560">
                <a:schemeClr val="accent2"/>
              </a:gs>
              <a:gs pos="99890">
                <a:schemeClr val="accent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5" name="Title Placeholder 1">
            <a:extLst>
              <a:ext uri="{FF2B5EF4-FFF2-40B4-BE49-F238E27FC236}">
                <a16:creationId xmlns:a16="http://schemas.microsoft.com/office/drawing/2014/main" id="{39F58191-6EA5-D2D8-2E3E-5C6996868447}"/>
              </a:ext>
            </a:extLst>
          </p:cNvPr>
          <p:cNvSpPr>
            <a:spLocks noGrp="1"/>
          </p:cNvSpPr>
          <p:nvPr>
            <p:ph type="title"/>
          </p:nvPr>
        </p:nvSpPr>
        <p:spPr bwMode="auto">
          <a:xfrm>
            <a:off x="369047" y="737372"/>
            <a:ext cx="8932895" cy="75344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a:defRPr sz="4800" b="0" i="0">
                <a:gradFill>
                  <a:gsLst>
                    <a:gs pos="0">
                      <a:schemeClr val="accent4"/>
                    </a:gs>
                    <a:gs pos="100000">
                      <a:schemeClr val="accent1"/>
                    </a:gs>
                  </a:gsLst>
                  <a:lin ang="0" scaled="1"/>
                </a:gradFill>
                <a:latin typeface="Kanit Medium" pitchFamily="2" charset="-34"/>
                <a:cs typeface="Kanit Medium" pitchFamily="2" charset="-34"/>
              </a:defRPr>
            </a:lvl1pPr>
          </a:lstStyle>
          <a:p>
            <a:pPr lvl="0"/>
            <a:r>
              <a:rPr lang="en-GB" altLang="en-US"/>
              <a:t>Click to edit Master title style</a:t>
            </a:r>
            <a:endParaRPr lang="en-US" altLang="en-US"/>
          </a:p>
        </p:txBody>
      </p:sp>
      <p:sp>
        <p:nvSpPr>
          <p:cNvPr id="6" name="Title Placeholder 1">
            <a:extLst>
              <a:ext uri="{FF2B5EF4-FFF2-40B4-BE49-F238E27FC236}">
                <a16:creationId xmlns:a16="http://schemas.microsoft.com/office/drawing/2014/main" id="{C55DF830-DF1C-6786-D96C-143B71C1226E}"/>
              </a:ext>
            </a:extLst>
          </p:cNvPr>
          <p:cNvSpPr txBox="1">
            <a:spLocks/>
          </p:cNvSpPr>
          <p:nvPr userDrawn="1"/>
        </p:nvSpPr>
        <p:spPr bwMode="auto">
          <a:xfrm>
            <a:off x="369046" y="1565405"/>
            <a:ext cx="5588693" cy="13255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algn="l" rtl="0" eaLnBrk="1" fontAlgn="base" hangingPunct="1">
              <a:lnSpc>
                <a:spcPct val="90000"/>
              </a:lnSpc>
              <a:spcBef>
                <a:spcPct val="0"/>
              </a:spcBef>
              <a:spcAft>
                <a:spcPct val="0"/>
              </a:spcAft>
              <a:defRPr sz="4800" b="0" i="0" kern="1200">
                <a:solidFill>
                  <a:schemeClr val="bg1"/>
                </a:solidFill>
                <a:latin typeface="Kanit Medium" pitchFamily="2" charset="-34"/>
                <a:ea typeface="+mj-ea"/>
                <a:cs typeface="Kanit Medium" pitchFamily="2" charset="-34"/>
              </a:defRPr>
            </a:lvl1pPr>
            <a:lvl2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2pPr>
            <a:lvl3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3pPr>
            <a:lvl4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4pPr>
            <a:lvl5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5pPr>
            <a:lvl6pPr marL="4572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6pPr>
            <a:lvl7pPr marL="9144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7pPr>
            <a:lvl8pPr marL="13716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8pPr>
            <a:lvl9pPr marL="18288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9pPr>
          </a:lstStyle>
          <a:p>
            <a:r>
              <a:rPr lang="en-GB" altLang="en-US" sz="2400" b="0" i="0">
                <a:latin typeface="Kanit Light" pitchFamily="2" charset="-34"/>
                <a:cs typeface="Kanit Light" pitchFamily="2" charset="-34"/>
              </a:rPr>
              <a:t>Click to edit Master title style</a:t>
            </a:r>
            <a:endParaRPr lang="en-US" altLang="en-US" sz="2400" b="0" i="0">
              <a:latin typeface="Kanit Light" pitchFamily="2" charset="-34"/>
              <a:cs typeface="Kanit Light" pitchFamily="2" charset="-34"/>
            </a:endParaRPr>
          </a:p>
        </p:txBody>
      </p:sp>
      <p:pic>
        <p:nvPicPr>
          <p:cNvPr id="7" name="Picture 6">
            <a:extLst>
              <a:ext uri="{FF2B5EF4-FFF2-40B4-BE49-F238E27FC236}">
                <a16:creationId xmlns:a16="http://schemas.microsoft.com/office/drawing/2014/main" id="{EA16ABC6-B114-BEA6-D3B6-32C7FDC909EE}"/>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rot="20942578" flipH="1">
            <a:off x="6044639" y="622689"/>
            <a:ext cx="5867274" cy="5132495"/>
          </a:xfrm>
          <a:prstGeom prst="rect">
            <a:avLst/>
          </a:prstGeom>
        </p:spPr>
      </p:pic>
      <p:sp>
        <p:nvSpPr>
          <p:cNvPr id="8" name="Picture Placeholder 17">
            <a:extLst>
              <a:ext uri="{FF2B5EF4-FFF2-40B4-BE49-F238E27FC236}">
                <a16:creationId xmlns:a16="http://schemas.microsoft.com/office/drawing/2014/main" id="{A2DE0073-1F00-7C0F-F700-B5FF76FC385F}"/>
              </a:ext>
            </a:extLst>
          </p:cNvPr>
          <p:cNvSpPr>
            <a:spLocks noGrp="1"/>
          </p:cNvSpPr>
          <p:nvPr>
            <p:ph type="pic" sz="quarter" idx="10"/>
          </p:nvPr>
        </p:nvSpPr>
        <p:spPr>
          <a:xfrm>
            <a:off x="7410560" y="441132"/>
            <a:ext cx="2639957" cy="2641778"/>
          </a:xfrm>
          <a:prstGeom prst="ellipse">
            <a:avLst/>
          </a:prstGeom>
        </p:spPr>
        <p:txBody>
          <a:bodyPr/>
          <a:lstStyle>
            <a:lvl1pPr marL="0" indent="0">
              <a:buNone/>
              <a:defRPr/>
            </a:lvl1pPr>
          </a:lstStyle>
          <a:p>
            <a:endParaRPr lang="en-US"/>
          </a:p>
        </p:txBody>
      </p:sp>
      <p:sp>
        <p:nvSpPr>
          <p:cNvPr id="9" name="Picture Placeholder 17">
            <a:extLst>
              <a:ext uri="{FF2B5EF4-FFF2-40B4-BE49-F238E27FC236}">
                <a16:creationId xmlns:a16="http://schemas.microsoft.com/office/drawing/2014/main" id="{4BA418F5-EED7-4968-D5CC-0722A53A87AB}"/>
              </a:ext>
            </a:extLst>
          </p:cNvPr>
          <p:cNvSpPr>
            <a:spLocks noGrp="1"/>
          </p:cNvSpPr>
          <p:nvPr>
            <p:ph type="pic" sz="quarter" idx="11"/>
          </p:nvPr>
        </p:nvSpPr>
        <p:spPr>
          <a:xfrm>
            <a:off x="7089994" y="2820181"/>
            <a:ext cx="2639957" cy="2641778"/>
          </a:xfrm>
          <a:prstGeom prst="ellipse">
            <a:avLst/>
          </a:prstGeom>
        </p:spPr>
        <p:txBody>
          <a:bodyPr/>
          <a:lstStyle>
            <a:lvl1pPr marL="0" indent="0">
              <a:buNone/>
              <a:defRPr/>
            </a:lvl1pPr>
          </a:lstStyle>
          <a:p>
            <a:endParaRPr lang="en-US"/>
          </a:p>
        </p:txBody>
      </p:sp>
      <p:sp>
        <p:nvSpPr>
          <p:cNvPr id="10" name="Picture Placeholder 17">
            <a:extLst>
              <a:ext uri="{FF2B5EF4-FFF2-40B4-BE49-F238E27FC236}">
                <a16:creationId xmlns:a16="http://schemas.microsoft.com/office/drawing/2014/main" id="{24550069-401D-0AFC-B0CE-DF0F0A84C919}"/>
              </a:ext>
            </a:extLst>
          </p:cNvPr>
          <p:cNvSpPr>
            <a:spLocks noGrp="1"/>
          </p:cNvSpPr>
          <p:nvPr>
            <p:ph type="pic" sz="quarter" idx="12"/>
          </p:nvPr>
        </p:nvSpPr>
        <p:spPr>
          <a:xfrm>
            <a:off x="9064241" y="2228187"/>
            <a:ext cx="1972551" cy="1973912"/>
          </a:xfrm>
          <a:prstGeom prst="ellipse">
            <a:avLst/>
          </a:prstGeom>
        </p:spPr>
        <p:txBody>
          <a:bodyPr/>
          <a:lstStyle>
            <a:lvl1pPr marL="0" indent="0">
              <a:buNone/>
              <a:defRPr/>
            </a:lvl1pPr>
          </a:lstStyle>
          <a:p>
            <a:endParaRPr lang="en-US"/>
          </a:p>
        </p:txBody>
      </p:sp>
      <p:sp>
        <p:nvSpPr>
          <p:cNvPr id="13" name="TextBox 12">
            <a:extLst>
              <a:ext uri="{FF2B5EF4-FFF2-40B4-BE49-F238E27FC236}">
                <a16:creationId xmlns:a16="http://schemas.microsoft.com/office/drawing/2014/main" id="{2C29DB7A-94F9-4964-9A49-84BF0B6D078E}"/>
              </a:ext>
            </a:extLst>
          </p:cNvPr>
          <p:cNvSpPr txBox="1"/>
          <p:nvPr userDrawn="1"/>
        </p:nvSpPr>
        <p:spPr>
          <a:xfrm>
            <a:off x="145392" y="6362070"/>
            <a:ext cx="1412566" cy="261610"/>
          </a:xfrm>
          <a:prstGeom prst="rect">
            <a:avLst/>
          </a:prstGeom>
          <a:noFill/>
        </p:spPr>
        <p:txBody>
          <a:bodyPr wrap="none" rtlCol="0">
            <a:spAutoFit/>
          </a:bodyPr>
          <a:lstStyle/>
          <a:p>
            <a:pPr algn="l"/>
            <a:r>
              <a:rPr lang="en-GB" sz="1100" b="0" i="0">
                <a:solidFill>
                  <a:schemeClr val="bg1"/>
                </a:solidFill>
                <a:latin typeface="IBM Plex Sans" panose="020B0503050203000203" pitchFamily="34" charset="77"/>
              </a:rPr>
              <a:t>#PASSDataSummit</a:t>
            </a:r>
            <a:endParaRPr lang="en-US" sz="1100" b="0" i="0">
              <a:solidFill>
                <a:schemeClr val="bg1"/>
              </a:solidFill>
              <a:latin typeface="IBM Plex Sans" panose="020B0503050203000203" pitchFamily="34" charset="77"/>
              <a:ea typeface="Roboto" panose="02000000000000000000" pitchFamily="2" charset="0"/>
            </a:endParaRPr>
          </a:p>
        </p:txBody>
      </p:sp>
      <p:pic>
        <p:nvPicPr>
          <p:cNvPr id="14" name="Graphic 4">
            <a:extLst>
              <a:ext uri="{FF2B5EF4-FFF2-40B4-BE49-F238E27FC236}">
                <a16:creationId xmlns:a16="http://schemas.microsoft.com/office/drawing/2014/main" id="{F4247DF5-D818-1AC6-09D6-57505805FC2D}"/>
              </a:ext>
            </a:extLst>
          </p:cNvPr>
          <p:cNvPicPr>
            <a:picLocks noChangeAspect="1"/>
          </p:cNvPicPr>
          <p:nvPr userDrawn="1"/>
        </p:nvPicPr>
        <p:blipFill>
          <a:blip r:embed="rId3">
            <a:extLst>
              <a:ext uri="{96DAC541-7B7A-43D3-8B79-37D633B846F1}">
                <asvg:svgBlip xmlns:asvg="http://schemas.microsoft.com/office/drawing/2016/SVG/main" r:embed="rId4"/>
              </a:ext>
            </a:extLst>
          </a:blip>
          <a:srcRect/>
          <a:stretch/>
        </p:blipFill>
        <p:spPr>
          <a:xfrm>
            <a:off x="10041290" y="6274136"/>
            <a:ext cx="1778136" cy="437478"/>
          </a:xfrm>
          <a:prstGeom prst="rect">
            <a:avLst/>
          </a:prstGeom>
        </p:spPr>
      </p:pic>
    </p:spTree>
    <p:extLst>
      <p:ext uri="{BB962C8B-B14F-4D97-AF65-F5344CB8AC3E}">
        <p14:creationId xmlns:p14="http://schemas.microsoft.com/office/powerpoint/2010/main" val="4053228440"/>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Virtual background dark">
    <p:bg>
      <p:bgPr>
        <a:solidFill>
          <a:schemeClr val="tx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BB12E87-3B96-7F05-48CB-19DAB2A3F9A6}"/>
              </a:ext>
            </a:extLst>
          </p:cNvPr>
          <p:cNvSpPr/>
          <p:nvPr userDrawn="1"/>
        </p:nvSpPr>
        <p:spPr>
          <a:xfrm>
            <a:off x="0" y="6791325"/>
            <a:ext cx="12192000" cy="66675"/>
          </a:xfrm>
          <a:prstGeom prst="rect">
            <a:avLst/>
          </a:prstGeom>
          <a:gradFill>
            <a:gsLst>
              <a:gs pos="0">
                <a:schemeClr val="accent4"/>
              </a:gs>
              <a:gs pos="34000">
                <a:schemeClr val="accent1"/>
              </a:gs>
              <a:gs pos="65560">
                <a:schemeClr val="accent2"/>
              </a:gs>
              <a:gs pos="99890">
                <a:schemeClr val="accent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3203247985"/>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userDrawn="1">
  <p:cSld name="Title and Content_1">
    <p:spTree>
      <p:nvGrpSpPr>
        <p:cNvPr id="1" name=""/>
        <p:cNvGrpSpPr/>
        <p:nvPr/>
      </p:nvGrpSpPr>
      <p:grpSpPr>
        <a:xfrm>
          <a:off x="0" y="0"/>
          <a:ext cx="0" cy="0"/>
          <a:chOff x="0" y="0"/>
          <a:chExt cx="0" cy="0"/>
        </a:xfrm>
      </p:grpSpPr>
      <p:sp>
        <p:nvSpPr>
          <p:cNvPr id="8" name="Title Placeholder 1">
            <a:extLst>
              <a:ext uri="{FF2B5EF4-FFF2-40B4-BE49-F238E27FC236}">
                <a16:creationId xmlns:a16="http://schemas.microsoft.com/office/drawing/2014/main" id="{C85B63D6-D71F-A240-AA5E-4A1411037530}"/>
              </a:ext>
            </a:extLst>
          </p:cNvPr>
          <p:cNvSpPr>
            <a:spLocks noGrp="1"/>
          </p:cNvSpPr>
          <p:nvPr>
            <p:ph type="title"/>
          </p:nvPr>
        </p:nvSpPr>
        <p:spPr bwMode="auto">
          <a:xfrm>
            <a:off x="369047" y="492942"/>
            <a:ext cx="9418359" cy="13255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a:defRPr sz="3600" b="0" i="0">
                <a:solidFill>
                  <a:schemeClr val="bg2"/>
                </a:solidFill>
                <a:latin typeface="Kanit Medium" pitchFamily="2" charset="-34"/>
                <a:cs typeface="Kanit Medium" pitchFamily="2" charset="-34"/>
              </a:defRPr>
            </a:lvl1pPr>
          </a:lstStyle>
          <a:p>
            <a:pPr lvl="0"/>
            <a:r>
              <a:rPr lang="en-GB" altLang="en-US"/>
              <a:t>Click to edit Master title style</a:t>
            </a:r>
            <a:endParaRPr lang="en-US" altLang="en-US"/>
          </a:p>
        </p:txBody>
      </p:sp>
      <p:pic>
        <p:nvPicPr>
          <p:cNvPr id="6" name="Graphic 4">
            <a:extLst>
              <a:ext uri="{FF2B5EF4-FFF2-40B4-BE49-F238E27FC236}">
                <a16:creationId xmlns:a16="http://schemas.microsoft.com/office/drawing/2014/main" id="{43BAEB4A-F84C-F930-3830-0C6ECA2E2744}"/>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a:off x="10007698" y="6324395"/>
            <a:ext cx="1989818" cy="437478"/>
          </a:xfrm>
          <a:prstGeom prst="rect">
            <a:avLst/>
          </a:prstGeom>
        </p:spPr>
      </p:pic>
      <p:sp>
        <p:nvSpPr>
          <p:cNvPr id="5" name="TextBox 4">
            <a:extLst>
              <a:ext uri="{FF2B5EF4-FFF2-40B4-BE49-F238E27FC236}">
                <a16:creationId xmlns:a16="http://schemas.microsoft.com/office/drawing/2014/main" id="{62FE6CA3-E9C0-CDD7-8424-95BF06D745B3}"/>
              </a:ext>
            </a:extLst>
          </p:cNvPr>
          <p:cNvSpPr txBox="1"/>
          <p:nvPr userDrawn="1"/>
        </p:nvSpPr>
        <p:spPr>
          <a:xfrm>
            <a:off x="7229654" y="217098"/>
            <a:ext cx="4777595"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r"/>
            <a:r>
              <a:rPr lang="en-GB" sz="1000" b="0">
                <a:gradFill>
                  <a:gsLst>
                    <a:gs pos="0">
                      <a:schemeClr val="accent2"/>
                    </a:gs>
                    <a:gs pos="98000">
                      <a:schemeClr val="accent3"/>
                    </a:gs>
                  </a:gsLst>
                  <a:lin ang="0" scaled="1"/>
                </a:gradFill>
                <a:latin typeface="Kanit Medium" pitchFamily="2" charset="-34"/>
                <a:ea typeface="Roboto"/>
                <a:cs typeface="Kanit Medium" pitchFamily="2" charset="-34"/>
              </a:rPr>
              <a:t>Presentation/Chapter title</a:t>
            </a:r>
            <a:endParaRPr lang="en-US" sz="1000" b="0">
              <a:gradFill>
                <a:gsLst>
                  <a:gs pos="0">
                    <a:schemeClr val="accent2"/>
                  </a:gs>
                  <a:gs pos="98000">
                    <a:schemeClr val="accent3"/>
                  </a:gs>
                </a:gsLst>
                <a:lin ang="0" scaled="1"/>
              </a:gradFill>
              <a:latin typeface="Kanit Medium" pitchFamily="2" charset="-34"/>
              <a:ea typeface="Roboto"/>
              <a:cs typeface="Kanit Medium" pitchFamily="2" charset="-34"/>
            </a:endParaRPr>
          </a:p>
        </p:txBody>
      </p:sp>
      <p:sp>
        <p:nvSpPr>
          <p:cNvPr id="3" name="TextBox 2">
            <a:extLst>
              <a:ext uri="{FF2B5EF4-FFF2-40B4-BE49-F238E27FC236}">
                <a16:creationId xmlns:a16="http://schemas.microsoft.com/office/drawing/2014/main" id="{47F2EB71-C95F-5ECA-5946-7945530C76A8}"/>
              </a:ext>
            </a:extLst>
          </p:cNvPr>
          <p:cNvSpPr txBox="1"/>
          <p:nvPr userDrawn="1"/>
        </p:nvSpPr>
        <p:spPr>
          <a:xfrm>
            <a:off x="145392" y="6403345"/>
            <a:ext cx="1412566" cy="261610"/>
          </a:xfrm>
          <a:prstGeom prst="rect">
            <a:avLst/>
          </a:prstGeom>
          <a:noFill/>
        </p:spPr>
        <p:txBody>
          <a:bodyPr wrap="none" rtlCol="0">
            <a:spAutoFit/>
          </a:bodyPr>
          <a:lstStyle/>
          <a:p>
            <a:pPr algn="l"/>
            <a:r>
              <a:rPr lang="en-GB" sz="1100" b="0" i="0">
                <a:solidFill>
                  <a:schemeClr val="bg2"/>
                </a:solidFill>
                <a:latin typeface="IBM Plex Sans" panose="020B0503050203000203" pitchFamily="34" charset="77"/>
              </a:rPr>
              <a:t>#</a:t>
            </a:r>
            <a:r>
              <a:rPr lang="en-GB" sz="1100" b="0" i="0" err="1">
                <a:solidFill>
                  <a:schemeClr val="bg2"/>
                </a:solidFill>
                <a:latin typeface="IBM Plex Sans" panose="020B0503050203000203" pitchFamily="34" charset="77"/>
              </a:rPr>
              <a:t>PASSDataSummit</a:t>
            </a:r>
            <a:endParaRPr lang="en-US" sz="1100" b="0" i="0">
              <a:solidFill>
                <a:schemeClr val="bg2"/>
              </a:solidFill>
              <a:latin typeface="IBM Plex Sans" panose="020B0503050203000203" pitchFamily="34" charset="77"/>
              <a:ea typeface="Roboto" panose="02000000000000000000" pitchFamily="2" charset="0"/>
            </a:endParaRPr>
          </a:p>
        </p:txBody>
      </p:sp>
      <p:sp>
        <p:nvSpPr>
          <p:cNvPr id="4" name="Text Placeholder 2">
            <a:extLst>
              <a:ext uri="{FF2B5EF4-FFF2-40B4-BE49-F238E27FC236}">
                <a16:creationId xmlns:a16="http://schemas.microsoft.com/office/drawing/2014/main" id="{ECB2592D-8AD9-CD38-A3C0-61FFDCE94A5B}"/>
              </a:ext>
            </a:extLst>
          </p:cNvPr>
          <p:cNvSpPr>
            <a:spLocks noGrp="1"/>
          </p:cNvSpPr>
          <p:nvPr>
            <p:ph idx="1"/>
          </p:nvPr>
        </p:nvSpPr>
        <p:spPr bwMode="auto">
          <a:xfrm>
            <a:off x="369047" y="1825625"/>
            <a:ext cx="10515600" cy="43513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a:defRPr sz="2800"/>
            </a:lvl1pPr>
            <a:lvl2pPr>
              <a:defRPr sz="2400"/>
            </a:lvl2pPr>
            <a:lvl3pPr>
              <a:defRPr sz="1800"/>
            </a:lvl3pPr>
          </a:lstStyle>
          <a:p>
            <a:pPr lvl="0"/>
            <a:r>
              <a:rPr lang="en-US" altLang="en-US"/>
              <a:t>Click to edit Master text styles</a:t>
            </a:r>
          </a:p>
          <a:p>
            <a:pPr lvl="1"/>
            <a:r>
              <a:rPr lang="en-US" altLang="en-US"/>
              <a:t>Second level</a:t>
            </a:r>
          </a:p>
          <a:p>
            <a:pPr lvl="2"/>
            <a:r>
              <a:rPr lang="en-US" altLang="en-US"/>
              <a:t>Third level</a:t>
            </a:r>
          </a:p>
        </p:txBody>
      </p:sp>
    </p:spTree>
    <p:extLst>
      <p:ext uri="{BB962C8B-B14F-4D97-AF65-F5344CB8AC3E}">
        <p14:creationId xmlns:p14="http://schemas.microsoft.com/office/powerpoint/2010/main" val="22203252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6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68"/>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68"/>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6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6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6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69"/>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69"/>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3" name="Google Shape;43;p69"/>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69"/>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5" name="Google Shape;45;p69"/>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6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6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7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7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7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7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7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7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72"/>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72"/>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72"/>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7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7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7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73"/>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73"/>
          <p:cNvSpPr>
            <a:spLocks noGrp="1"/>
          </p:cNvSpPr>
          <p:nvPr>
            <p:ph type="pic" idx="2"/>
          </p:nvPr>
        </p:nvSpPr>
        <p:spPr>
          <a:xfrm>
            <a:off x="5183188" y="987425"/>
            <a:ext cx="6172200" cy="4873625"/>
          </a:xfrm>
          <a:prstGeom prst="rect">
            <a:avLst/>
          </a:prstGeom>
          <a:noFill/>
          <a:ln>
            <a:noFill/>
          </a:ln>
        </p:spPr>
      </p:sp>
      <p:sp>
        <p:nvSpPr>
          <p:cNvPr id="68" name="Google Shape;68;p73"/>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7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7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7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slideLayout" Target="../slideLayouts/slideLayout35.x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slideLayout" Target="../slideLayouts/slideLayout34.xml"/><Relationship Id="rId17" Type="http://schemas.openxmlformats.org/officeDocument/2006/relationships/theme" Target="../theme/theme3.xml"/><Relationship Id="rId2" Type="http://schemas.openxmlformats.org/officeDocument/2006/relationships/slideLayout" Target="../slideLayouts/slideLayout24.xml"/><Relationship Id="rId16" Type="http://schemas.openxmlformats.org/officeDocument/2006/relationships/slideLayout" Target="../slideLayouts/slideLayout38.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5" Type="http://schemas.openxmlformats.org/officeDocument/2006/relationships/slideLayout" Target="../slideLayouts/slideLayout37.xml"/><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 Id="rId14" Type="http://schemas.openxmlformats.org/officeDocument/2006/relationships/slideLayout" Target="../slideLayouts/slideLayout3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6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6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6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6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6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9"/>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1"/>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5/13/2025</a:t>
            </a:fld>
            <a:endParaRPr lang="en-US"/>
          </a:p>
        </p:txBody>
      </p:sp>
      <p:sp>
        <p:nvSpPr>
          <p:cNvPr id="5" name="Footer Placeholder 4"/>
          <p:cNvSpPr>
            <a:spLocks noGrp="1"/>
          </p:cNvSpPr>
          <p:nvPr>
            <p:ph type="ftr" sz="quarter" idx="3"/>
          </p:nvPr>
        </p:nvSpPr>
        <p:spPr>
          <a:xfrm>
            <a:off x="4038600" y="6356351"/>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1"/>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118769833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377"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6082" name="Title Placeholder 1"/>
          <p:cNvSpPr>
            <a:spLocks noGrp="1"/>
          </p:cNvSpPr>
          <p:nvPr>
            <p:ph type="title"/>
          </p:nvPr>
        </p:nvSpPr>
        <p:spPr bwMode="auto">
          <a:xfrm>
            <a:off x="369047" y="492942"/>
            <a:ext cx="9418359" cy="1325563"/>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p>
            <a:pPr lvl="0"/>
            <a:r>
              <a:rPr lang="en-GB" altLang="en-US"/>
              <a:t>Click to edit Master title style</a:t>
            </a:r>
            <a:endParaRPr lang="en-US" altLang="en-US"/>
          </a:p>
        </p:txBody>
      </p:sp>
      <p:sp>
        <p:nvSpPr>
          <p:cNvPr id="46083" name="Text Placeholder 2"/>
          <p:cNvSpPr>
            <a:spLocks noGrp="1"/>
          </p:cNvSpPr>
          <p:nvPr>
            <p:ph type="body" idx="1"/>
          </p:nvPr>
        </p:nvSpPr>
        <p:spPr bwMode="auto">
          <a:xfrm>
            <a:off x="369047" y="1825625"/>
            <a:ext cx="10515600" cy="435133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p>
            <a:pPr lvl="0"/>
            <a:r>
              <a:rPr lang="en-US" altLang="en-US"/>
              <a:t>Click to edit Master text styles</a:t>
            </a:r>
          </a:p>
          <a:p>
            <a:pPr lvl="1"/>
            <a:r>
              <a:rPr lang="en-US" altLang="en-US"/>
              <a:t>Second level</a:t>
            </a:r>
          </a:p>
          <a:p>
            <a:pPr lvl="2"/>
            <a:r>
              <a:rPr lang="en-US" altLang="en-US"/>
              <a:t>Third level</a:t>
            </a:r>
          </a:p>
        </p:txBody>
      </p:sp>
    </p:spTree>
    <p:extLst>
      <p:ext uri="{BB962C8B-B14F-4D97-AF65-F5344CB8AC3E}">
        <p14:creationId xmlns:p14="http://schemas.microsoft.com/office/powerpoint/2010/main" val="2701067537"/>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Lst>
  <p:txStyles>
    <p:titleStyle>
      <a:lvl1pPr algn="l" rtl="0" eaLnBrk="1" fontAlgn="base" hangingPunct="1">
        <a:lnSpc>
          <a:spcPct val="90000"/>
        </a:lnSpc>
        <a:spcBef>
          <a:spcPct val="0"/>
        </a:spcBef>
        <a:spcAft>
          <a:spcPct val="0"/>
        </a:spcAft>
        <a:defRPr sz="4000" b="1" i="0" kern="1200">
          <a:solidFill>
            <a:schemeClr val="accent2"/>
          </a:solidFill>
          <a:latin typeface="IBM Plex Sans" panose="020B0503050203000203" pitchFamily="34" charset="77"/>
          <a:ea typeface="+mj-ea"/>
          <a:cs typeface="IBM Plex Sans" panose="020B0503050203000203" pitchFamily="34" charset="77"/>
        </a:defRPr>
      </a:lvl1pPr>
      <a:lvl2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2pPr>
      <a:lvl3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3pPr>
      <a:lvl4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4pPr>
      <a:lvl5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5pPr>
      <a:lvl6pPr marL="4572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6pPr>
      <a:lvl7pPr marL="9144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7pPr>
      <a:lvl8pPr marL="13716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8pPr>
      <a:lvl9pPr marL="18288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9pPr>
    </p:titleStyle>
    <p:bodyStyle>
      <a:lvl1pPr marL="457200" indent="-457200" algn="l" rtl="0" eaLnBrk="1" fontAlgn="base" hangingPunct="1">
        <a:lnSpc>
          <a:spcPct val="130000"/>
        </a:lnSpc>
        <a:spcBef>
          <a:spcPts val="1000"/>
        </a:spcBef>
        <a:spcAft>
          <a:spcPct val="0"/>
        </a:spcAft>
        <a:buClr>
          <a:srgbClr val="CC0000"/>
        </a:buClr>
        <a:buSzPct val="100000"/>
        <a:buFont typeface="Arial"/>
        <a:buChar char="•"/>
        <a:defRPr sz="3400" b="0" i="0" kern="1200">
          <a:solidFill>
            <a:schemeClr val="tx1"/>
          </a:solidFill>
          <a:latin typeface="IBM Plex Sans" panose="020B0503050203000203" pitchFamily="34" charset="77"/>
          <a:ea typeface="+mn-ea"/>
          <a:cs typeface="IBM Plex Sans" panose="020B0503050203000203" pitchFamily="34" charset="77"/>
        </a:defRPr>
      </a:lvl1pPr>
      <a:lvl2pPr marL="914400" indent="-457200" algn="l" rtl="0" eaLnBrk="1" fontAlgn="base" hangingPunct="1">
        <a:lnSpc>
          <a:spcPct val="130000"/>
        </a:lnSpc>
        <a:spcBef>
          <a:spcPts val="500"/>
        </a:spcBef>
        <a:spcAft>
          <a:spcPct val="0"/>
        </a:spcAft>
        <a:buClr>
          <a:srgbClr val="CC0000"/>
        </a:buClr>
        <a:buSzPct val="100000"/>
        <a:buFont typeface="Arial"/>
        <a:buChar char="•"/>
        <a:defRPr sz="2800" b="0" i="0" kern="1200">
          <a:solidFill>
            <a:schemeClr val="tx1"/>
          </a:solidFill>
          <a:latin typeface="IBM Plex Sans" panose="020B0503050203000203" pitchFamily="34" charset="77"/>
          <a:ea typeface="+mn-ea"/>
          <a:cs typeface="IBM Plex Sans" panose="020B0503050203000203" pitchFamily="34" charset="77"/>
        </a:defRPr>
      </a:lvl2pPr>
      <a:lvl3pPr marL="1257300" indent="-342900" algn="l" rtl="0" eaLnBrk="1" fontAlgn="base" hangingPunct="1">
        <a:lnSpc>
          <a:spcPct val="130000"/>
        </a:lnSpc>
        <a:spcBef>
          <a:spcPts val="500"/>
        </a:spcBef>
        <a:spcAft>
          <a:spcPct val="0"/>
        </a:spcAft>
        <a:buClr>
          <a:srgbClr val="CC0000"/>
        </a:buClr>
        <a:buSzPct val="100000"/>
        <a:buFont typeface="Arial"/>
        <a:buChar char="•"/>
        <a:defRPr sz="2400" b="0" i="0" kern="1200">
          <a:solidFill>
            <a:schemeClr val="tx1"/>
          </a:solidFill>
          <a:latin typeface="IBM Plex Sans" panose="020B0503050203000203" pitchFamily="34" charset="77"/>
          <a:ea typeface="+mn-ea"/>
          <a:cs typeface="IBM Plex Sans" panose="020B0503050203000203" pitchFamily="34" charset="77"/>
        </a:defRPr>
      </a:lvl3pPr>
      <a:lvl4pPr marL="1600200" indent="-228600" algn="l" rtl="0" eaLnBrk="1" fontAlgn="base" hangingPunct="1">
        <a:lnSpc>
          <a:spcPct val="120000"/>
        </a:lnSpc>
        <a:spcBef>
          <a:spcPts val="500"/>
        </a:spcBef>
        <a:spcAft>
          <a:spcPct val="0"/>
        </a:spcAft>
        <a:buFont typeface="Arial" panose="020B0604020202020204" pitchFamily="34" charset="0"/>
        <a:buChar char="•"/>
        <a:defRPr b="0" i="0" kern="1200">
          <a:solidFill>
            <a:srgbClr val="191919"/>
          </a:solidFill>
          <a:latin typeface="Roboto Regular"/>
          <a:ea typeface="+mn-ea"/>
          <a:cs typeface="Roboto Regular"/>
        </a:defRPr>
      </a:lvl4pPr>
      <a:lvl5pPr marL="2057400" indent="-228600" algn="l" rtl="0" eaLnBrk="1" fontAlgn="base" hangingPunct="1">
        <a:lnSpc>
          <a:spcPct val="120000"/>
        </a:lnSpc>
        <a:spcBef>
          <a:spcPts val="500"/>
        </a:spcBef>
        <a:spcAft>
          <a:spcPct val="0"/>
        </a:spcAft>
        <a:buFont typeface="Arial" panose="020B0604020202020204" pitchFamily="34" charset="0"/>
        <a:buChar char="•"/>
        <a:defRPr b="0" i="0" kern="1200">
          <a:solidFill>
            <a:srgbClr val="191919"/>
          </a:solidFill>
          <a:latin typeface="Roboto Regular"/>
          <a:ea typeface="+mn-ea"/>
          <a:cs typeface="Roboto Regular"/>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hyperlink" Target="https://bit.ly/3C0Zn1B" TargetMode="External"/><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23.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hyperlink" Target="https://bit.ly/485EOQZ" TargetMode="External"/><Relationship Id="rId2" Type="http://schemas.openxmlformats.org/officeDocument/2006/relationships/notesSlide" Target="../notesSlides/notesSlide14.xml"/><Relationship Id="rId1" Type="http://schemas.openxmlformats.org/officeDocument/2006/relationships/slideLayout" Target="../slideLayouts/slideLayout1.xml"/><Relationship Id="rId4" Type="http://schemas.openxmlformats.org/officeDocument/2006/relationships/image" Target="../media/image24.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hyperlink" Target="https://bit.ly/42aqzc7" TargetMode="External"/><Relationship Id="rId2" Type="http://schemas.openxmlformats.org/officeDocument/2006/relationships/notesSlide" Target="../notesSlides/notesSlide21.xml"/><Relationship Id="rId1" Type="http://schemas.openxmlformats.org/officeDocument/2006/relationships/slideLayout" Target="../slideLayouts/slideLayout1.xml"/><Relationship Id="rId6" Type="http://schemas.openxmlformats.org/officeDocument/2006/relationships/hyperlink" Target="https://bit.ly/3Ei13bP" TargetMode="External"/><Relationship Id="rId5" Type="http://schemas.openxmlformats.org/officeDocument/2006/relationships/hyperlink" Target="https://bit.ly/4ifL0t1" TargetMode="External"/><Relationship Id="rId4" Type="http://schemas.openxmlformats.org/officeDocument/2006/relationships/hyperlink" Target="https://bit.ly/4i6ngY5" TargetMode="Externa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hyperlink" Target="https://bit.ly/3672sNH" TargetMode="External"/><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hyperlink" Target="https://bit.ly/4fFQyNa" TargetMode="External"/><Relationship Id="rId2" Type="http://schemas.openxmlformats.org/officeDocument/2006/relationships/notesSlide" Target="../notesSlides/notesSlide27.xml"/><Relationship Id="rId1" Type="http://schemas.openxmlformats.org/officeDocument/2006/relationships/slideLayout" Target="../slideLayouts/slideLayout1.xml"/><Relationship Id="rId4" Type="http://schemas.openxmlformats.org/officeDocument/2006/relationships/hyperlink" Target="https://bit.ly/3WDgyAf"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5.xml"/><Relationship Id="rId4" Type="http://schemas.openxmlformats.org/officeDocument/2006/relationships/image" Target="../media/image19.png"/></Relationships>
</file>

<file path=ppt/slides/_rels/slide3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8.xml"/><Relationship Id="rId1" Type="http://schemas.openxmlformats.org/officeDocument/2006/relationships/slideLayout" Target="../slideLayouts/slideLayout1.xml"/><Relationship Id="rId4" Type="http://schemas.openxmlformats.org/officeDocument/2006/relationships/image" Target="../media/image26.png"/></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hyperlink" Target="https://bit.ly/46MF6vm" TargetMode="External"/><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hyperlink" Target="https://passdatacommunitysummit.com/about/pricing/?utm_source=UserGroup&amp;utm_medium=referral&amp;utm_campaign=UGreferralprogram" TargetMode="External"/><Relationship Id="rId1" Type="http://schemas.openxmlformats.org/officeDocument/2006/relationships/slideLayout" Target="../slideLayouts/slideLayout2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hyperlink" Target="https://bit.ly/3M38Dao" TargetMode="External"/><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hyperlink" Target="https://leemarkum.com/" TargetMode="External"/><Relationship Id="rId7" Type="http://schemas.openxmlformats.org/officeDocument/2006/relationships/image" Target="../media/image22.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hyperlink" Target="https://www.linkedin.com/in/leemarkum/" TargetMode="Externa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3" Type="http://schemas.openxmlformats.org/officeDocument/2006/relationships/hyperlink" Target="https://bit.ly/3YwYSZi" TargetMode="External"/><Relationship Id="rId2" Type="http://schemas.openxmlformats.org/officeDocument/2006/relationships/notesSlide" Target="../notesSlides/notesSlide53.xml"/><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3" Type="http://schemas.openxmlformats.org/officeDocument/2006/relationships/hyperlink" Target="https://www.mssqltips.com/sqlservertip/5971/accelerated-database-recovery-in-sql-server-2019/" TargetMode="External"/><Relationship Id="rId2" Type="http://schemas.openxmlformats.org/officeDocument/2006/relationships/notesSlide" Target="../notesSlides/notesSlide55.xml"/><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56.xml"/><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8" Type="http://schemas.openxmlformats.org/officeDocument/2006/relationships/hyperlink" Target="https://www.sentryone.com/blog/aaronbertrand/fishing-for-features-in-ctps" TargetMode="External"/><Relationship Id="rId3" Type="http://schemas.openxmlformats.org/officeDocument/2006/relationships/hyperlink" Target="https://docs.microsoft.com/en-us/sql/sql-server/what-s-new-in-sql-server-2016?view=sql-server-ver15" TargetMode="External"/><Relationship Id="rId7" Type="http://schemas.openxmlformats.org/officeDocument/2006/relationships/hyperlink" Target="https://blog.pythian.com/top-10-new-features-of-sql-server-2019/" TargetMode="External"/><Relationship Id="rId2" Type="http://schemas.openxmlformats.org/officeDocument/2006/relationships/notesSlide" Target="../notesSlides/notesSlide58.xml"/><Relationship Id="rId1" Type="http://schemas.openxmlformats.org/officeDocument/2006/relationships/slideLayout" Target="../slideLayouts/slideLayout1.xml"/><Relationship Id="rId6" Type="http://schemas.openxmlformats.org/officeDocument/2006/relationships/hyperlink" Target="https://www.mssqltips.com/sqlservertip/5376/tsql-enhancements-in-sql-server-2017/" TargetMode="External"/><Relationship Id="rId5" Type="http://schemas.openxmlformats.org/officeDocument/2006/relationships/hyperlink" Target="https://www.mssqltips.com/sqlservertip/4574/new-features-in-sql-server-2016-service-pack-1" TargetMode="External"/><Relationship Id="rId4" Type="http://schemas.openxmlformats.org/officeDocument/2006/relationships/hyperlink" Target="https://docs.microsoft.com/en-us/previous-versions/sql/" TargetMode="External"/><Relationship Id="rId9" Type="http://schemas.openxmlformats.org/officeDocument/2006/relationships/hyperlink" Target="https://www.sentryone.com/blog/aaronbertrand/more-changes-sql-server" TargetMode="Externa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3" Type="http://schemas.openxmlformats.org/officeDocument/2006/relationships/image" Target="../media/image29.jpeg"/><Relationship Id="rId2" Type="http://schemas.openxmlformats.org/officeDocument/2006/relationships/notesSlide" Target="../notesSlides/notesSlide61.xml"/><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3" Type="http://schemas.openxmlformats.org/officeDocument/2006/relationships/hyperlink" Target="https://www.linkedin.com/in/leemarkum/" TargetMode="External"/><Relationship Id="rId7" Type="http://schemas.openxmlformats.org/officeDocument/2006/relationships/image" Target="../media/image22.png"/><Relationship Id="rId2" Type="http://schemas.openxmlformats.org/officeDocument/2006/relationships/notesSlide" Target="../notesSlides/notesSlide62.xml"/><Relationship Id="rId1" Type="http://schemas.openxmlformats.org/officeDocument/2006/relationships/slideLayout" Target="../slideLayouts/slideLayout1.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hyperlink" Target="https://github.com/lmarkum/Presentations"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bit.ly/3N2drhB" TargetMode="External"/><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hyperlink" Target="https://bit.ly/4jYLDrY"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8"/>
        <p:cNvGrpSpPr/>
        <p:nvPr/>
      </p:nvGrpSpPr>
      <p:grpSpPr>
        <a:xfrm>
          <a:off x="0" y="0"/>
          <a:ext cx="0" cy="0"/>
          <a:chOff x="0" y="0"/>
          <a:chExt cx="0" cy="0"/>
        </a:xfrm>
      </p:grpSpPr>
      <p:sp>
        <p:nvSpPr>
          <p:cNvPr id="89" name="Google Shape;89;p1"/>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0" name="Google Shape;90;p1"/>
          <p:cNvSpPr/>
          <p:nvPr/>
        </p:nvSpPr>
        <p:spPr>
          <a:xfrm>
            <a:off x="0" y="-427"/>
            <a:ext cx="12192001" cy="6858000"/>
          </a:xfrm>
          <a:prstGeom prst="rect">
            <a:avLst/>
          </a:prstGeom>
          <a:gradFill>
            <a:gsLst>
              <a:gs pos="0">
                <a:srgbClr val="000000"/>
              </a:gs>
              <a:gs pos="100000">
                <a:srgbClr val="2F5496"/>
              </a:gs>
            </a:gsLst>
            <a:lin ang="150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1" name="Google Shape;91;p1"/>
          <p:cNvSpPr/>
          <p:nvPr/>
        </p:nvSpPr>
        <p:spPr>
          <a:xfrm rot="10800000" flipH="1">
            <a:off x="455521" y="-1720"/>
            <a:ext cx="11750040" cy="6840685"/>
          </a:xfrm>
          <a:prstGeom prst="rect">
            <a:avLst/>
          </a:prstGeom>
          <a:gradFill>
            <a:gsLst>
              <a:gs pos="0">
                <a:srgbClr val="1F3864">
                  <a:alpha val="60784"/>
                </a:srgbClr>
              </a:gs>
              <a:gs pos="21000">
                <a:srgbClr val="1F3864">
                  <a:alpha val="60784"/>
                </a:srgbClr>
              </a:gs>
              <a:gs pos="100000">
                <a:srgbClr val="4472C4">
                  <a:alpha val="0"/>
                </a:srgbClr>
              </a:gs>
            </a:gsLst>
            <a:lin ang="21593999"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2" name="Google Shape;92;p1"/>
          <p:cNvSpPr/>
          <p:nvPr/>
        </p:nvSpPr>
        <p:spPr>
          <a:xfrm>
            <a:off x="8606054" y="-1291"/>
            <a:ext cx="3608179" cy="6858864"/>
          </a:xfrm>
          <a:prstGeom prst="rect">
            <a:avLst/>
          </a:prstGeom>
          <a:gradFill>
            <a:gsLst>
              <a:gs pos="0">
                <a:srgbClr val="2F5496">
                  <a:alpha val="0"/>
                </a:srgbClr>
              </a:gs>
              <a:gs pos="99000">
                <a:srgbClr val="000000">
                  <a:alpha val="40784"/>
                </a:srgbClr>
              </a:gs>
              <a:gs pos="100000">
                <a:srgbClr val="000000">
                  <a:alpha val="40784"/>
                </a:srgbClr>
              </a:gs>
            </a:gsLst>
            <a:lin ang="16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3" name="Google Shape;93;p1"/>
          <p:cNvSpPr/>
          <p:nvPr/>
        </p:nvSpPr>
        <p:spPr>
          <a:xfrm rot="-6325827">
            <a:off x="6059728" y="779270"/>
            <a:ext cx="4967533" cy="4988390"/>
          </a:xfrm>
          <a:prstGeom prst="ellipse">
            <a:avLst/>
          </a:prstGeom>
          <a:gradFill>
            <a:gsLst>
              <a:gs pos="0">
                <a:srgbClr val="4472C4">
                  <a:alpha val="23921"/>
                </a:srgbClr>
              </a:gs>
              <a:gs pos="79000">
                <a:srgbClr val="8DA9DB">
                  <a:alpha val="0"/>
                </a:srgbClr>
              </a:gs>
              <a:gs pos="100000">
                <a:srgbClr val="8DA9DB">
                  <a:alpha val="0"/>
                </a:srgbClr>
              </a:gs>
            </a:gsLst>
            <a:lin ang="14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4" name="Google Shape;94;p1"/>
          <p:cNvSpPr txBox="1">
            <a:spLocks noGrp="1"/>
          </p:cNvSpPr>
          <p:nvPr>
            <p:ph type="ctrTitle"/>
          </p:nvPr>
        </p:nvSpPr>
        <p:spPr>
          <a:xfrm>
            <a:off x="215406" y="1856501"/>
            <a:ext cx="11761185" cy="2115900"/>
          </a:xfrm>
          <a:prstGeom prst="rect">
            <a:avLst/>
          </a:prstGeom>
          <a:noFill/>
          <a:ln>
            <a:noFill/>
          </a:ln>
        </p:spPr>
        <p:txBody>
          <a:bodyPr spcFirstLastPara="1" wrap="square" lIns="91425" tIns="45700" rIns="91425" bIns="45700" anchor="b" anchorCtr="0">
            <a:normAutofit fontScale="90000"/>
          </a:bodyPr>
          <a:lstStyle/>
          <a:p>
            <a:pPr marL="0" lvl="0" indent="0" rtl="0">
              <a:lnSpc>
                <a:spcPct val="150000"/>
              </a:lnSpc>
              <a:spcBef>
                <a:spcPts val="0"/>
              </a:spcBef>
              <a:spcAft>
                <a:spcPts val="0"/>
              </a:spcAft>
              <a:buClr>
                <a:srgbClr val="FFFFFF"/>
              </a:buClr>
              <a:buSzPts val="4800"/>
              <a:buFont typeface="Calibri"/>
              <a:buNone/>
            </a:pPr>
            <a:r>
              <a:rPr lang="en-US" sz="4800" b="1">
                <a:solidFill>
                  <a:srgbClr val="FFFFFF"/>
                </a:solidFill>
              </a:rPr>
              <a:t>Modern SQL Server Features </a:t>
            </a:r>
            <a:br>
              <a:rPr lang="en-US" sz="4800" b="1">
                <a:solidFill>
                  <a:srgbClr val="FFFFFF"/>
                </a:solidFill>
              </a:rPr>
            </a:br>
            <a:r>
              <a:rPr lang="en-US" sz="4800" b="1">
                <a:solidFill>
                  <a:srgbClr val="FFFFFF"/>
                </a:solidFill>
              </a:rPr>
              <a:t>That Make Life Better</a:t>
            </a:r>
            <a:endParaRPr sz="4800" b="1">
              <a:solidFill>
                <a:srgbClr val="FFFFFF"/>
              </a:solidFill>
              <a:latin typeface="Calibri"/>
              <a:ea typeface="Calibri"/>
              <a:cs typeface="Calibri"/>
              <a:sym typeface="Calibri"/>
            </a:endParaRPr>
          </a:p>
        </p:txBody>
      </p:sp>
      <p:sp>
        <p:nvSpPr>
          <p:cNvPr id="95" name="Google Shape;95;p1"/>
          <p:cNvSpPr/>
          <p:nvPr/>
        </p:nvSpPr>
        <p:spPr>
          <a:xfrm rot="10800000" flipH="1">
            <a:off x="6314" y="4480038"/>
            <a:ext cx="12179371" cy="2377962"/>
          </a:xfrm>
          <a:prstGeom prst="rect">
            <a:avLst/>
          </a:prstGeom>
          <a:gradFill>
            <a:gsLst>
              <a:gs pos="0">
                <a:srgbClr val="2F5496">
                  <a:alpha val="49803"/>
                </a:srgbClr>
              </a:gs>
              <a:gs pos="99000">
                <a:srgbClr val="000000">
                  <a:alpha val="33725"/>
                </a:srgbClr>
              </a:gs>
              <a:gs pos="100000">
                <a:srgbClr val="000000">
                  <a:alpha val="33725"/>
                </a:srgbClr>
              </a:gs>
            </a:gsLst>
            <a:lin ang="17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6" name="Google Shape;96;p1"/>
          <p:cNvSpPr txBox="1">
            <a:spLocks noGrp="1"/>
          </p:cNvSpPr>
          <p:nvPr>
            <p:ph type="subTitle" idx="1"/>
          </p:nvPr>
        </p:nvSpPr>
        <p:spPr>
          <a:xfrm>
            <a:off x="1931874" y="4797188"/>
            <a:ext cx="6051236" cy="1241828"/>
          </a:xfrm>
          <a:prstGeom prst="rect">
            <a:avLst/>
          </a:prstGeom>
          <a:noFill/>
          <a:ln>
            <a:noFill/>
          </a:ln>
        </p:spPr>
        <p:txBody>
          <a:bodyPr spcFirstLastPara="1" wrap="square" lIns="91425" tIns="45700" rIns="91425" bIns="45700" anchor="t" anchorCtr="0">
            <a:normAutofit/>
          </a:bodyPr>
          <a:lstStyle/>
          <a:p>
            <a:pPr marL="0" lvl="0" indent="152400" algn="r" rtl="0">
              <a:lnSpc>
                <a:spcPct val="90000"/>
              </a:lnSpc>
              <a:spcBef>
                <a:spcPts val="0"/>
              </a:spcBef>
              <a:spcAft>
                <a:spcPts val="0"/>
              </a:spcAft>
              <a:buClr>
                <a:schemeClr val="dk1"/>
              </a:buClr>
              <a:buSzPts val="2400"/>
              <a:buFont typeface="Arial"/>
              <a:buNone/>
            </a:pPr>
            <a:endParaRPr>
              <a:solidFill>
                <a:srgbClr val="FFFFFF"/>
              </a:solidFill>
            </a:endParaRPr>
          </a:p>
          <a:p>
            <a:pPr marL="0" lvl="0" indent="152400" algn="r" rtl="0">
              <a:lnSpc>
                <a:spcPct val="90000"/>
              </a:lnSpc>
              <a:spcBef>
                <a:spcPts val="1000"/>
              </a:spcBef>
              <a:spcAft>
                <a:spcPts val="0"/>
              </a:spcAft>
              <a:buClr>
                <a:schemeClr val="dk1"/>
              </a:buClr>
              <a:buSzPts val="2400"/>
              <a:buFont typeface="Arial"/>
              <a:buNone/>
            </a:pPr>
            <a:endParaRPr>
              <a:solidFill>
                <a:srgbClr val="FFFFFF"/>
              </a:solidFill>
            </a:endParaRPr>
          </a:p>
        </p:txBody>
      </p:sp>
      <p:sp>
        <p:nvSpPr>
          <p:cNvPr id="97" name="Google Shape;97;p1"/>
          <p:cNvSpPr/>
          <p:nvPr/>
        </p:nvSpPr>
        <p:spPr>
          <a:xfrm rot="-5400000" flipH="1">
            <a:off x="6967085" y="1632660"/>
            <a:ext cx="6857572" cy="3592258"/>
          </a:xfrm>
          <a:prstGeom prst="rect">
            <a:avLst/>
          </a:prstGeom>
          <a:gradFill>
            <a:gsLst>
              <a:gs pos="0">
                <a:srgbClr val="2F5496">
                  <a:alpha val="49803"/>
                </a:srgbClr>
              </a:gs>
              <a:gs pos="99000">
                <a:srgbClr val="000000">
                  <a:alpha val="0"/>
                </a:srgbClr>
              </a:gs>
              <a:gs pos="100000">
                <a:srgbClr val="000000">
                  <a:alpha val="0"/>
                </a:srgbClr>
              </a:gs>
            </a:gsLst>
            <a:lin ang="156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19"/>
        <p:cNvGrpSpPr/>
        <p:nvPr/>
      </p:nvGrpSpPr>
      <p:grpSpPr>
        <a:xfrm>
          <a:off x="0" y="0"/>
          <a:ext cx="0" cy="0"/>
          <a:chOff x="0" y="0"/>
          <a:chExt cx="0" cy="0"/>
        </a:xfrm>
      </p:grpSpPr>
      <p:sp>
        <p:nvSpPr>
          <p:cNvPr id="220" name="Google Shape;220;g35071b32d3a_0_26"/>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1" name="Google Shape;221;g35071b32d3a_0_26"/>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2" name="Google Shape;222;g35071b32d3a_0_26"/>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3" name="Google Shape;223;g35071b32d3a_0_26"/>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4" name="Google Shape;224;g35071b32d3a_0_26"/>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5" name="Google Shape;225;g35071b32d3a_0_26"/>
          <p:cNvSpPr txBox="1">
            <a:spLocks noGrp="1"/>
          </p:cNvSpPr>
          <p:nvPr>
            <p:ph type="ctrTitle"/>
          </p:nvPr>
        </p:nvSpPr>
        <p:spPr>
          <a:xfrm>
            <a:off x="1371599" y="258324"/>
            <a:ext cx="9896100" cy="1036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226" name="Google Shape;226;g35071b32d3a_0_26"/>
          <p:cNvSpPr txBox="1">
            <a:spLocks noGrp="1"/>
          </p:cNvSpPr>
          <p:nvPr>
            <p:ph type="subTitle" idx="1"/>
          </p:nvPr>
        </p:nvSpPr>
        <p:spPr>
          <a:xfrm>
            <a:off x="1371599" y="1681512"/>
            <a:ext cx="9723900" cy="5267400"/>
          </a:xfrm>
          <a:prstGeom prst="rect">
            <a:avLst/>
          </a:prstGeom>
          <a:noFill/>
          <a:ln>
            <a:noFill/>
          </a:ln>
        </p:spPr>
        <p:txBody>
          <a:bodyPr spcFirstLastPara="1" wrap="square" lIns="91425" tIns="45700" rIns="91425" bIns="45700" anchor="ctr" anchorCtr="0">
            <a:normAutofit/>
          </a:bodyPr>
          <a:lstStyle/>
          <a:p>
            <a:pPr marL="342900" lvl="0" indent="-228600" algn="l" rtl="0">
              <a:lnSpc>
                <a:spcPct val="90000"/>
              </a:lnSpc>
              <a:spcBef>
                <a:spcPts val="0"/>
              </a:spcBef>
              <a:spcAft>
                <a:spcPts val="0"/>
              </a:spcAft>
              <a:buClr>
                <a:schemeClr val="dk1"/>
              </a:buClr>
              <a:buSzPts val="2400"/>
              <a:buFont typeface="Arial"/>
              <a:buChar char="•"/>
            </a:pPr>
            <a:r>
              <a:rPr lang="en-US" b="0" i="0"/>
              <a:t>Lightweight Query Profiling</a:t>
            </a:r>
            <a:endParaRPr/>
          </a:p>
          <a:p>
            <a:pPr marL="342900" lvl="0" indent="-76200" algn="l" rtl="0">
              <a:lnSpc>
                <a:spcPct val="90000"/>
              </a:lnSpc>
              <a:spcBef>
                <a:spcPts val="1000"/>
              </a:spcBef>
              <a:spcAft>
                <a:spcPts val="0"/>
              </a:spcAft>
              <a:buClr>
                <a:schemeClr val="dk1"/>
              </a:buClr>
              <a:buSzPts val="2400"/>
              <a:buFont typeface="Arial"/>
              <a:buNone/>
            </a:pPr>
            <a:endParaRPr b="0" i="0"/>
          </a:p>
          <a:p>
            <a:pPr marL="0" lvl="0" indent="0" algn="l" rtl="0">
              <a:lnSpc>
                <a:spcPct val="90000"/>
              </a:lnSpc>
              <a:spcBef>
                <a:spcPts val="500"/>
              </a:spcBef>
              <a:spcAft>
                <a:spcPts val="0"/>
              </a:spcAft>
              <a:buNone/>
            </a:pPr>
            <a:endParaRPr/>
          </a:p>
          <a:p>
            <a:pPr marL="914400" lvl="1" indent="-254000" algn="l" rtl="0">
              <a:lnSpc>
                <a:spcPct val="90000"/>
              </a:lnSpc>
              <a:spcBef>
                <a:spcPts val="500"/>
              </a:spcBef>
              <a:spcAft>
                <a:spcPts val="0"/>
              </a:spcAft>
              <a:buClr>
                <a:schemeClr val="dk1"/>
              </a:buClr>
              <a:buSzPts val="2400"/>
              <a:buFont typeface="Arial"/>
              <a:buChar char="•"/>
            </a:pPr>
            <a:r>
              <a:rPr lang="en-US" sz="2400" b="0" i="0"/>
              <a:t>Use Trace Flag 7412 to enable globally in SQL Server 2016SP1 and SQL Server 2017. </a:t>
            </a:r>
            <a:endParaRPr sz="2400"/>
          </a:p>
          <a:p>
            <a:pPr marL="914400" lvl="1" indent="-254000" algn="l" rtl="0">
              <a:lnSpc>
                <a:spcPct val="90000"/>
              </a:lnSpc>
              <a:spcBef>
                <a:spcPts val="500"/>
              </a:spcBef>
              <a:spcAft>
                <a:spcPts val="0"/>
              </a:spcAft>
              <a:buClr>
                <a:schemeClr val="dk1"/>
              </a:buClr>
              <a:buSzPts val="2400"/>
              <a:buFont typeface="Arial"/>
              <a:buChar char="•"/>
            </a:pPr>
            <a:r>
              <a:rPr lang="en-US" sz="2400" b="0" i="0"/>
              <a:t>On by default in SQL Server  2019. </a:t>
            </a:r>
            <a:endParaRPr sz="2400" b="0" i="0"/>
          </a:p>
          <a:p>
            <a:pPr marL="914400" lvl="1" indent="-254000" algn="l" rtl="0">
              <a:lnSpc>
                <a:spcPct val="90000"/>
              </a:lnSpc>
              <a:spcBef>
                <a:spcPts val="500"/>
              </a:spcBef>
              <a:spcAft>
                <a:spcPts val="0"/>
              </a:spcAft>
              <a:buSzPts val="2400"/>
              <a:buChar char="•"/>
            </a:pPr>
            <a:r>
              <a:rPr lang="en-US" sz="2400"/>
              <a:t>Can be used to see index creation progress, which wasn’t really possible prior</a:t>
            </a:r>
          </a:p>
          <a:p>
            <a:pPr marL="228600" lvl="0" indent="0" algn="l" rtl="0">
              <a:lnSpc>
                <a:spcPct val="90000"/>
              </a:lnSpc>
              <a:spcBef>
                <a:spcPts val="1000"/>
              </a:spcBef>
              <a:spcAft>
                <a:spcPts val="0"/>
              </a:spcAft>
              <a:buClr>
                <a:schemeClr val="dk1"/>
              </a:buClr>
              <a:buSzPts val="2000"/>
              <a:buNone/>
            </a:pPr>
            <a:endParaRPr sz="2000" b="0" i="0"/>
          </a:p>
          <a:p>
            <a:pPr marL="685800" lvl="1" indent="0" algn="l" rtl="0">
              <a:lnSpc>
                <a:spcPct val="90000"/>
              </a:lnSpc>
              <a:spcBef>
                <a:spcPts val="500"/>
              </a:spcBef>
              <a:spcAft>
                <a:spcPts val="0"/>
              </a:spcAft>
              <a:buClr>
                <a:schemeClr val="dk1"/>
              </a:buClr>
              <a:buSzPts val="2000"/>
              <a:buNone/>
            </a:pPr>
            <a:endParaRPr b="0" i="0"/>
          </a:p>
          <a:p>
            <a:pPr marL="0" lvl="0" indent="0" algn="l" rtl="0">
              <a:lnSpc>
                <a:spcPct val="90000"/>
              </a:lnSpc>
              <a:spcBef>
                <a:spcPts val="1000"/>
              </a:spcBef>
              <a:spcAft>
                <a:spcPts val="0"/>
              </a:spcAft>
              <a:buClr>
                <a:schemeClr val="dk1"/>
              </a:buClr>
              <a:buSzPts val="1700"/>
              <a:buNone/>
            </a:pPr>
            <a:endParaRPr sz="1700" b="0" i="0"/>
          </a:p>
          <a:p>
            <a:pPr marL="0" lvl="0" indent="107950" algn="l" rtl="0">
              <a:lnSpc>
                <a:spcPct val="90000"/>
              </a:lnSpc>
              <a:spcBef>
                <a:spcPts val="1000"/>
              </a:spcBef>
              <a:spcAft>
                <a:spcPts val="0"/>
              </a:spcAft>
              <a:buClr>
                <a:schemeClr val="dk1"/>
              </a:buClr>
              <a:buSzPts val="1700"/>
              <a:buFont typeface="Arial"/>
              <a:buNone/>
            </a:pPr>
            <a:endParaRPr sz="1700"/>
          </a:p>
          <a:p>
            <a:pPr marL="0" lvl="0" indent="107950" algn="l" rtl="0">
              <a:lnSpc>
                <a:spcPct val="90000"/>
              </a:lnSpc>
              <a:spcBef>
                <a:spcPts val="1000"/>
              </a:spcBef>
              <a:spcAft>
                <a:spcPts val="0"/>
              </a:spcAft>
              <a:buClr>
                <a:schemeClr val="dk1"/>
              </a:buClr>
              <a:buSzPts val="1700"/>
              <a:buFont typeface="Arial"/>
              <a:buNone/>
            </a:pPr>
            <a:endParaRPr sz="1700"/>
          </a:p>
          <a:p>
            <a:pPr marL="0" lvl="0" indent="107950" algn="l" rtl="0">
              <a:lnSpc>
                <a:spcPct val="90000"/>
              </a:lnSpc>
              <a:spcBef>
                <a:spcPts val="1000"/>
              </a:spcBef>
              <a:spcAft>
                <a:spcPts val="0"/>
              </a:spcAft>
              <a:buClr>
                <a:schemeClr val="dk1"/>
              </a:buClr>
              <a:buSzPts val="1700"/>
              <a:buFont typeface="Arial"/>
              <a:buNone/>
            </a:pPr>
            <a:endParaRPr sz="17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31"/>
        <p:cNvGrpSpPr/>
        <p:nvPr/>
      </p:nvGrpSpPr>
      <p:grpSpPr>
        <a:xfrm>
          <a:off x="0" y="0"/>
          <a:ext cx="0" cy="0"/>
          <a:chOff x="0" y="0"/>
          <a:chExt cx="0" cy="0"/>
        </a:xfrm>
      </p:grpSpPr>
      <p:sp>
        <p:nvSpPr>
          <p:cNvPr id="232" name="Google Shape;232;p11"/>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33" name="Google Shape;233;p11"/>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34" name="Google Shape;234;p11"/>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35" name="Google Shape;235;p11"/>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36" name="Google Shape;236;p11"/>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37" name="Google Shape;237;p11"/>
          <p:cNvSpPr txBox="1">
            <a:spLocks noGrp="1"/>
          </p:cNvSpPr>
          <p:nvPr>
            <p:ph type="ctrTitle"/>
          </p:nvPr>
        </p:nvSpPr>
        <p:spPr>
          <a:xfrm>
            <a:off x="1371599" y="258324"/>
            <a:ext cx="9895951" cy="1036322"/>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238" name="Google Shape;238;p11"/>
          <p:cNvSpPr txBox="1">
            <a:spLocks noGrp="1"/>
          </p:cNvSpPr>
          <p:nvPr>
            <p:ph type="subTitle" idx="1"/>
          </p:nvPr>
        </p:nvSpPr>
        <p:spPr>
          <a:xfrm>
            <a:off x="1523998" y="1597431"/>
            <a:ext cx="9144000" cy="1219659"/>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400"/>
              <a:buNone/>
            </a:pPr>
            <a:r>
              <a:rPr lang="en-US"/>
              <a:t>Intelligent Query Processing Picture from MS Learn </a:t>
            </a:r>
            <a:r>
              <a:rPr lang="en-US" u="sng">
                <a:solidFill>
                  <a:schemeClr val="hlink"/>
                </a:solidFill>
                <a:hlinkClick r:id="rId3"/>
              </a:rPr>
              <a:t>https://bit.ly/3C0Zn1B</a:t>
            </a:r>
            <a:endParaRPr/>
          </a:p>
        </p:txBody>
      </p:sp>
      <p:pic>
        <p:nvPicPr>
          <p:cNvPr id="239" name="Google Shape;239;p11"/>
          <p:cNvPicPr preferRelativeResize="0"/>
          <p:nvPr/>
        </p:nvPicPr>
        <p:blipFill rotWithShape="1">
          <a:blip r:embed="rId4">
            <a:alphaModFix/>
          </a:blip>
          <a:srcRect/>
          <a:stretch/>
        </p:blipFill>
        <p:spPr>
          <a:xfrm>
            <a:off x="286236" y="2290618"/>
            <a:ext cx="11115675" cy="4567382"/>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68"/>
        <p:cNvGrpSpPr/>
        <p:nvPr/>
      </p:nvGrpSpPr>
      <p:grpSpPr>
        <a:xfrm>
          <a:off x="0" y="0"/>
          <a:ext cx="0" cy="0"/>
          <a:chOff x="0" y="0"/>
          <a:chExt cx="0" cy="0"/>
        </a:xfrm>
      </p:grpSpPr>
      <p:sp>
        <p:nvSpPr>
          <p:cNvPr id="269" name="Google Shape;269;p14"/>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70" name="Google Shape;270;p14"/>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71" name="Google Shape;271;p14"/>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72" name="Google Shape;272;p14"/>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73" name="Google Shape;273;p14"/>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74" name="Google Shape;274;p14"/>
          <p:cNvSpPr txBox="1">
            <a:spLocks noGrp="1"/>
          </p:cNvSpPr>
          <p:nvPr>
            <p:ph type="ctrTitle"/>
          </p:nvPr>
        </p:nvSpPr>
        <p:spPr>
          <a:xfrm>
            <a:off x="1371599" y="258324"/>
            <a:ext cx="9895951" cy="1036322"/>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275" name="Google Shape;275;p14"/>
          <p:cNvSpPr txBox="1">
            <a:spLocks noGrp="1"/>
          </p:cNvSpPr>
          <p:nvPr>
            <p:ph type="subTitle" idx="1"/>
          </p:nvPr>
        </p:nvSpPr>
        <p:spPr>
          <a:xfrm>
            <a:off x="1203958" y="1294646"/>
            <a:ext cx="9784080" cy="5257800"/>
          </a:xfrm>
          <a:prstGeom prst="rect">
            <a:avLst/>
          </a:prstGeom>
          <a:noFill/>
          <a:ln>
            <a:noFill/>
          </a:ln>
        </p:spPr>
        <p:txBody>
          <a:bodyPr spcFirstLastPara="1" wrap="square" lIns="91425" tIns="45700" rIns="91425" bIns="45700" anchor="ctr" anchorCtr="0">
            <a:normAutofit/>
          </a:bodyPr>
          <a:lstStyle/>
          <a:p>
            <a:pPr marL="914400" lvl="1" indent="-342900" algn="l" rtl="0">
              <a:lnSpc>
                <a:spcPct val="90000"/>
              </a:lnSpc>
              <a:spcBef>
                <a:spcPts val="0"/>
              </a:spcBef>
              <a:spcAft>
                <a:spcPts val="0"/>
              </a:spcAft>
              <a:buClr>
                <a:schemeClr val="dk1"/>
              </a:buClr>
              <a:buSzPts val="2400"/>
              <a:buChar char="•"/>
            </a:pPr>
            <a:r>
              <a:rPr lang="en-US" sz="2400"/>
              <a:t>Memory grant feedback (SQL Server 2017)</a:t>
            </a:r>
            <a:endParaRPr/>
          </a:p>
          <a:p>
            <a:pPr marL="685800" lvl="1" indent="0" algn="l" rtl="0">
              <a:lnSpc>
                <a:spcPct val="90000"/>
              </a:lnSpc>
              <a:spcBef>
                <a:spcPts val="500"/>
              </a:spcBef>
              <a:spcAft>
                <a:spcPts val="0"/>
              </a:spcAft>
              <a:buClr>
                <a:schemeClr val="dk1"/>
              </a:buClr>
              <a:buSzPts val="2000"/>
              <a:buNone/>
            </a:pPr>
            <a:endParaRPr b="0" i="0"/>
          </a:p>
          <a:p>
            <a:pPr marL="342900" lvl="0" indent="-342900" algn="l" rtl="0">
              <a:lnSpc>
                <a:spcPct val="90000"/>
              </a:lnSpc>
              <a:spcBef>
                <a:spcPts val="1000"/>
              </a:spcBef>
              <a:spcAft>
                <a:spcPts val="0"/>
              </a:spcAft>
              <a:buClr>
                <a:schemeClr val="dk1"/>
              </a:buClr>
              <a:buSzPts val="2400"/>
              <a:buFont typeface="Arial" panose="020B0604020202020204" pitchFamily="34" charset="0"/>
              <a:buChar char="•"/>
            </a:pPr>
            <a:r>
              <a:rPr lang="en-US"/>
              <a:t>Does not require Query Store as it updates cached plans</a:t>
            </a:r>
            <a:endParaRPr/>
          </a:p>
          <a:p>
            <a:pPr marL="342900" lvl="0" indent="-342900" algn="l" rtl="0">
              <a:lnSpc>
                <a:spcPct val="90000"/>
              </a:lnSpc>
              <a:spcBef>
                <a:spcPts val="1000"/>
              </a:spcBef>
              <a:spcAft>
                <a:spcPts val="0"/>
              </a:spcAft>
              <a:buClr>
                <a:schemeClr val="dk1"/>
              </a:buClr>
              <a:buSzPts val="2400"/>
              <a:buFont typeface="Arial" panose="020B0604020202020204" pitchFamily="34" charset="0"/>
              <a:buChar char="•"/>
            </a:pPr>
            <a:r>
              <a:rPr lang="en-US" b="0" i="0"/>
              <a:t>Can reduce spills to disk by increasing memory grants</a:t>
            </a:r>
            <a:endParaRPr lang="en-US"/>
          </a:p>
          <a:p>
            <a:pPr marL="342900" lvl="0" indent="-342900" algn="l" rtl="0">
              <a:lnSpc>
                <a:spcPct val="90000"/>
              </a:lnSpc>
              <a:spcBef>
                <a:spcPts val="1000"/>
              </a:spcBef>
              <a:spcAft>
                <a:spcPts val="0"/>
              </a:spcAft>
              <a:buClr>
                <a:schemeClr val="dk1"/>
              </a:buClr>
              <a:buSzPts val="2400"/>
              <a:buFont typeface="Arial" panose="020B0604020202020204" pitchFamily="34" charset="0"/>
              <a:buChar char="•"/>
            </a:pPr>
            <a:r>
              <a:rPr lang="en-US" b="0" i="0"/>
              <a:t>Can reduce wasted memory by lowering memory grants that are too high</a:t>
            </a:r>
            <a:endParaRPr/>
          </a:p>
          <a:p>
            <a:pPr marL="342900" lvl="0" indent="-342900" algn="l" rtl="0">
              <a:lnSpc>
                <a:spcPct val="90000"/>
              </a:lnSpc>
              <a:spcBef>
                <a:spcPts val="1000"/>
              </a:spcBef>
              <a:spcAft>
                <a:spcPts val="0"/>
              </a:spcAft>
              <a:buClr>
                <a:schemeClr val="dk1"/>
              </a:buClr>
              <a:buSzPts val="2400"/>
              <a:buFont typeface="Arial" panose="020B0604020202020204" pitchFamily="34" charset="0"/>
              <a:buChar char="•"/>
            </a:pPr>
            <a:r>
              <a:rPr lang="en-US" b="0" i="0"/>
              <a:t>Can result in a “zig-zag” effect where memory grants are shifting up and down</a:t>
            </a:r>
            <a:r>
              <a:rPr lang="en-US"/>
              <a:t>.</a:t>
            </a:r>
            <a:r>
              <a:rPr lang="en-US" i="0"/>
              <a:t> </a:t>
            </a:r>
            <a:r>
              <a:rPr lang="en-US">
                <a:solidFill>
                  <a:srgbClr val="161616"/>
                </a:solidFill>
                <a:highlight>
                  <a:srgbClr val="FFFFFF"/>
                </a:highlight>
              </a:rPr>
              <a:t>In this scenario, memory grant feedback disables itself.</a:t>
            </a:r>
            <a:endParaRPr>
              <a:solidFill>
                <a:srgbClr val="161616"/>
              </a:solidFill>
              <a:highlight>
                <a:srgbClr val="FFFFFF"/>
              </a:highlight>
            </a:endParaRPr>
          </a:p>
          <a:p>
            <a:pPr marL="0" lvl="0" indent="0" algn="l" rtl="0">
              <a:lnSpc>
                <a:spcPct val="90000"/>
              </a:lnSpc>
              <a:spcBef>
                <a:spcPts val="1000"/>
              </a:spcBef>
              <a:spcAft>
                <a:spcPts val="0"/>
              </a:spcAft>
              <a:buClr>
                <a:schemeClr val="dk1"/>
              </a:buClr>
              <a:buSzPts val="2400"/>
              <a:buNone/>
            </a:pPr>
            <a:endParaRPr>
              <a:solidFill>
                <a:srgbClr val="161616"/>
              </a:solidFill>
              <a:highlight>
                <a:srgbClr val="FFFFFF"/>
              </a:highlight>
            </a:endParaRPr>
          </a:p>
          <a:p>
            <a:pPr marL="0" lvl="0" indent="107950" algn="l" rtl="0">
              <a:lnSpc>
                <a:spcPct val="90000"/>
              </a:lnSpc>
              <a:spcBef>
                <a:spcPts val="1000"/>
              </a:spcBef>
              <a:spcAft>
                <a:spcPts val="0"/>
              </a:spcAft>
              <a:buClr>
                <a:schemeClr val="dk1"/>
              </a:buClr>
              <a:buSzPts val="1700"/>
              <a:buFont typeface="Arial"/>
              <a:buNone/>
            </a:pPr>
            <a:endParaRPr sz="1700"/>
          </a:p>
          <a:p>
            <a:pPr marL="0" lvl="0" indent="107950" algn="l" rtl="0">
              <a:lnSpc>
                <a:spcPct val="90000"/>
              </a:lnSpc>
              <a:spcBef>
                <a:spcPts val="1000"/>
              </a:spcBef>
              <a:spcAft>
                <a:spcPts val="0"/>
              </a:spcAft>
              <a:buClr>
                <a:schemeClr val="dk1"/>
              </a:buClr>
              <a:buSzPts val="1700"/>
              <a:buFont typeface="Arial"/>
              <a:buNone/>
            </a:pPr>
            <a:endParaRPr sz="1700"/>
          </a:p>
          <a:p>
            <a:pPr marL="0" lvl="0" indent="107950" algn="l" rtl="0">
              <a:lnSpc>
                <a:spcPct val="90000"/>
              </a:lnSpc>
              <a:spcBef>
                <a:spcPts val="1000"/>
              </a:spcBef>
              <a:spcAft>
                <a:spcPts val="0"/>
              </a:spcAft>
              <a:buClr>
                <a:schemeClr val="dk1"/>
              </a:buClr>
              <a:buSzPts val="1700"/>
              <a:buFont typeface="Arial"/>
              <a:buNone/>
            </a:pPr>
            <a:endParaRPr sz="17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80"/>
        <p:cNvGrpSpPr/>
        <p:nvPr/>
      </p:nvGrpSpPr>
      <p:grpSpPr>
        <a:xfrm>
          <a:off x="0" y="0"/>
          <a:ext cx="0" cy="0"/>
          <a:chOff x="0" y="0"/>
          <a:chExt cx="0" cy="0"/>
        </a:xfrm>
      </p:grpSpPr>
      <p:sp>
        <p:nvSpPr>
          <p:cNvPr id="281" name="Google Shape;281;p15"/>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82" name="Google Shape;282;p15"/>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83" name="Google Shape;283;p15"/>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84" name="Google Shape;284;p15"/>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85" name="Google Shape;285;p15"/>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86" name="Google Shape;286;p15"/>
          <p:cNvSpPr txBox="1">
            <a:spLocks noGrp="1"/>
          </p:cNvSpPr>
          <p:nvPr>
            <p:ph type="ctrTitle"/>
          </p:nvPr>
        </p:nvSpPr>
        <p:spPr>
          <a:xfrm>
            <a:off x="1371599" y="258324"/>
            <a:ext cx="9895951" cy="1036322"/>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287" name="Google Shape;287;p15"/>
          <p:cNvSpPr txBox="1">
            <a:spLocks noGrp="1"/>
          </p:cNvSpPr>
          <p:nvPr>
            <p:ph type="subTitle" idx="1"/>
          </p:nvPr>
        </p:nvSpPr>
        <p:spPr>
          <a:xfrm>
            <a:off x="1203898" y="1707718"/>
            <a:ext cx="9784200" cy="4372568"/>
          </a:xfrm>
          <a:prstGeom prst="rect">
            <a:avLst/>
          </a:prstGeom>
          <a:noFill/>
          <a:ln>
            <a:noFill/>
          </a:ln>
        </p:spPr>
        <p:txBody>
          <a:bodyPr spcFirstLastPara="1" wrap="square" lIns="91425" tIns="45700" rIns="91425" bIns="45700" anchor="ctr" anchorCtr="0">
            <a:normAutofit/>
          </a:bodyPr>
          <a:lstStyle/>
          <a:p>
            <a:pPr marL="914400" lvl="1" indent="-342900" algn="l" rtl="0">
              <a:lnSpc>
                <a:spcPct val="90000"/>
              </a:lnSpc>
              <a:spcBef>
                <a:spcPts val="0"/>
              </a:spcBef>
              <a:spcAft>
                <a:spcPts val="0"/>
              </a:spcAft>
              <a:buClr>
                <a:schemeClr val="dk1"/>
              </a:buClr>
              <a:buSzPts val="2400"/>
              <a:buChar char="•"/>
            </a:pPr>
            <a:r>
              <a:rPr lang="en-US" sz="2400"/>
              <a:t>Memory grant feedback (SQL Server 2017)</a:t>
            </a:r>
            <a:endParaRPr/>
          </a:p>
          <a:p>
            <a:pPr marL="0" lvl="0" indent="0" algn="l" rtl="0">
              <a:lnSpc>
                <a:spcPct val="90000"/>
              </a:lnSpc>
              <a:spcBef>
                <a:spcPts val="1000"/>
              </a:spcBef>
              <a:spcAft>
                <a:spcPts val="0"/>
              </a:spcAft>
              <a:buNone/>
            </a:pPr>
            <a:endParaRPr sz="2000"/>
          </a:p>
          <a:p>
            <a:pPr marL="419100" lvl="0" indent="-342900" algn="l" rtl="0">
              <a:lnSpc>
                <a:spcPct val="90000"/>
              </a:lnSpc>
              <a:spcBef>
                <a:spcPts val="1000"/>
              </a:spcBef>
              <a:spcAft>
                <a:spcPts val="0"/>
              </a:spcAft>
              <a:buSzPts val="2400"/>
              <a:buFont typeface="Arial" panose="020B0604020202020204" pitchFamily="34" charset="0"/>
              <a:buChar char="•"/>
            </a:pPr>
            <a:r>
              <a:rPr lang="en-US" b="0" i="0"/>
              <a:t>Feedback is lost on SQL Server restart or use of RECOMPILE</a:t>
            </a:r>
          </a:p>
          <a:p>
            <a:pPr marL="419100" lvl="0" indent="-342900" algn="l" rtl="0">
              <a:lnSpc>
                <a:spcPct val="90000"/>
              </a:lnSpc>
              <a:spcBef>
                <a:spcPts val="1000"/>
              </a:spcBef>
              <a:spcAft>
                <a:spcPts val="0"/>
              </a:spcAft>
              <a:buSzPts val="2400"/>
              <a:buFont typeface="Arial" panose="020B0604020202020204" pitchFamily="34" charset="0"/>
              <a:buChar char="•"/>
            </a:pPr>
            <a:endParaRPr b="0" i="0"/>
          </a:p>
          <a:p>
            <a:pPr marL="419100" lvl="0" indent="-342900" algn="l" rtl="0">
              <a:lnSpc>
                <a:spcPct val="90000"/>
              </a:lnSpc>
              <a:spcBef>
                <a:spcPts val="0"/>
              </a:spcBef>
              <a:spcAft>
                <a:spcPts val="0"/>
              </a:spcAft>
              <a:buSzPts val="2400"/>
              <a:buFont typeface="Arial" panose="020B0604020202020204" pitchFamily="34" charset="0"/>
              <a:buChar char="•"/>
            </a:pPr>
            <a:r>
              <a:rPr lang="en-US"/>
              <a:t>C</a:t>
            </a:r>
            <a:r>
              <a:rPr lang="en-US" b="0" i="0"/>
              <a:t>ompatibility level 140 for batch mode and 150 for row mode</a:t>
            </a:r>
          </a:p>
          <a:p>
            <a:pPr marL="419100" lvl="0" indent="-342900" algn="l" rtl="0">
              <a:lnSpc>
                <a:spcPct val="90000"/>
              </a:lnSpc>
              <a:spcBef>
                <a:spcPts val="0"/>
              </a:spcBef>
              <a:spcAft>
                <a:spcPts val="0"/>
              </a:spcAft>
              <a:buSzPts val="2400"/>
              <a:buFont typeface="Arial" panose="020B0604020202020204" pitchFamily="34" charset="0"/>
              <a:buChar char="•"/>
            </a:pPr>
            <a:endParaRPr/>
          </a:p>
          <a:p>
            <a:pPr marL="419100" lvl="0" indent="-342900" algn="l" rtl="0">
              <a:lnSpc>
                <a:spcPct val="90000"/>
              </a:lnSpc>
              <a:spcBef>
                <a:spcPts val="0"/>
              </a:spcBef>
              <a:spcAft>
                <a:spcPts val="0"/>
              </a:spcAft>
              <a:buClr>
                <a:srgbClr val="161616"/>
              </a:buClr>
              <a:buSzPts val="2400"/>
              <a:buFont typeface="Arial" panose="020B0604020202020204" pitchFamily="34" charset="0"/>
              <a:buChar char="•"/>
            </a:pPr>
            <a:r>
              <a:rPr lang="en-US">
                <a:solidFill>
                  <a:srgbClr val="161616"/>
                </a:solidFill>
                <a:highlight>
                  <a:srgbClr val="FFFFFF"/>
                </a:highlight>
              </a:rPr>
              <a:t>Memory grant feedback activity is visible via the XEvent called </a:t>
            </a:r>
            <a:r>
              <a:rPr lang="en-US" err="1">
                <a:solidFill>
                  <a:srgbClr val="161616"/>
                </a:solidFill>
              </a:rPr>
              <a:t>memory_grant_updated_by_feedback</a:t>
            </a:r>
            <a:endParaRPr lang="en-US">
              <a:solidFill>
                <a:srgbClr val="161616"/>
              </a:solidFill>
            </a:endParaRPr>
          </a:p>
          <a:p>
            <a:pPr marL="419100" lvl="0" indent="-342900" algn="l" rtl="0">
              <a:lnSpc>
                <a:spcPct val="90000"/>
              </a:lnSpc>
              <a:spcBef>
                <a:spcPts val="0"/>
              </a:spcBef>
              <a:spcAft>
                <a:spcPts val="0"/>
              </a:spcAft>
              <a:buClr>
                <a:srgbClr val="161616"/>
              </a:buClr>
              <a:buSzPts val="2400"/>
              <a:buFont typeface="Arial" panose="020B0604020202020204" pitchFamily="34" charset="0"/>
              <a:buChar char="•"/>
            </a:pPr>
            <a:endParaRPr>
              <a:solidFill>
                <a:srgbClr val="161616"/>
              </a:solidFill>
            </a:endParaRPr>
          </a:p>
          <a:p>
            <a:pPr marL="419100" lvl="0" indent="-342900" algn="l" rtl="0">
              <a:lnSpc>
                <a:spcPct val="90000"/>
              </a:lnSpc>
              <a:spcBef>
                <a:spcPts val="0"/>
              </a:spcBef>
              <a:spcAft>
                <a:spcPts val="0"/>
              </a:spcAft>
              <a:buSzPts val="2400"/>
              <a:buFont typeface="Arial" panose="020B0604020202020204" pitchFamily="34" charset="0"/>
              <a:buChar char="•"/>
            </a:pPr>
            <a:r>
              <a:rPr lang="en-US"/>
              <a:t>Spill events can be recorded by the extended event called </a:t>
            </a:r>
            <a:r>
              <a:rPr lang="en-US" err="1"/>
              <a:t>spilling_report_to_memory_grant_feedback</a:t>
            </a:r>
            <a:r>
              <a:rPr lang="en-US"/>
              <a:t>. </a:t>
            </a:r>
            <a:endParaRPr>
              <a:solidFill>
                <a:srgbClr val="161616"/>
              </a:solidFill>
            </a:endParaRPr>
          </a:p>
          <a:p>
            <a:pPr marL="0" lvl="0" indent="107950" algn="l" rtl="0">
              <a:lnSpc>
                <a:spcPct val="90000"/>
              </a:lnSpc>
              <a:spcBef>
                <a:spcPts val="1000"/>
              </a:spcBef>
              <a:spcAft>
                <a:spcPts val="0"/>
              </a:spcAft>
              <a:buClr>
                <a:schemeClr val="dk1"/>
              </a:buClr>
              <a:buSzPts val="1700"/>
              <a:buFont typeface="Arial"/>
              <a:buNone/>
            </a:pPr>
            <a:endParaRPr sz="17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92"/>
        <p:cNvGrpSpPr/>
        <p:nvPr/>
      </p:nvGrpSpPr>
      <p:grpSpPr>
        <a:xfrm>
          <a:off x="0" y="0"/>
          <a:ext cx="0" cy="0"/>
          <a:chOff x="0" y="0"/>
          <a:chExt cx="0" cy="0"/>
        </a:xfrm>
      </p:grpSpPr>
      <p:sp>
        <p:nvSpPr>
          <p:cNvPr id="293" name="Google Shape;293;g350845865ce_0_0"/>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94" name="Google Shape;294;g350845865ce_0_0"/>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95" name="Google Shape;295;g350845865ce_0_0"/>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96" name="Google Shape;296;g350845865ce_0_0"/>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97" name="Google Shape;297;g350845865ce_0_0"/>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98" name="Google Shape;298;g350845865ce_0_0"/>
          <p:cNvSpPr txBox="1">
            <a:spLocks noGrp="1"/>
          </p:cNvSpPr>
          <p:nvPr>
            <p:ph type="ctrTitle"/>
          </p:nvPr>
        </p:nvSpPr>
        <p:spPr>
          <a:xfrm>
            <a:off x="1371599" y="258324"/>
            <a:ext cx="9896100" cy="1036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299" name="Google Shape;299;g350845865ce_0_0"/>
          <p:cNvSpPr txBox="1">
            <a:spLocks noGrp="1"/>
          </p:cNvSpPr>
          <p:nvPr>
            <p:ph type="subTitle" idx="1"/>
          </p:nvPr>
        </p:nvSpPr>
        <p:spPr>
          <a:xfrm>
            <a:off x="1203897" y="1742396"/>
            <a:ext cx="9784200" cy="5260500"/>
          </a:xfrm>
          <a:prstGeom prst="rect">
            <a:avLst/>
          </a:prstGeom>
          <a:noFill/>
          <a:ln>
            <a:noFill/>
          </a:ln>
        </p:spPr>
        <p:txBody>
          <a:bodyPr spcFirstLastPara="1" wrap="square" lIns="91425" tIns="45700" rIns="91425" bIns="45700" anchor="ctr" anchorCtr="0">
            <a:normAutofit/>
          </a:bodyPr>
          <a:lstStyle/>
          <a:p>
            <a:pPr marL="914400" lvl="1" indent="-342900" algn="l" rtl="0">
              <a:lnSpc>
                <a:spcPct val="90000"/>
              </a:lnSpc>
              <a:spcBef>
                <a:spcPts val="0"/>
              </a:spcBef>
              <a:spcAft>
                <a:spcPts val="0"/>
              </a:spcAft>
              <a:buClr>
                <a:schemeClr val="dk1"/>
              </a:buClr>
              <a:buSzPts val="2400"/>
              <a:buChar char="•"/>
            </a:pPr>
            <a:r>
              <a:rPr lang="en-US" sz="2400"/>
              <a:t>Memory grant feedback (SQL Server 2017)</a:t>
            </a:r>
            <a:endParaRPr/>
          </a:p>
          <a:p>
            <a:pPr marL="0" lvl="0" indent="0" algn="l" rtl="0">
              <a:lnSpc>
                <a:spcPct val="90000"/>
              </a:lnSpc>
              <a:spcBef>
                <a:spcPts val="1000"/>
              </a:spcBef>
              <a:spcAft>
                <a:spcPts val="0"/>
              </a:spcAft>
              <a:buNone/>
            </a:pPr>
            <a:endParaRPr sz="2000"/>
          </a:p>
          <a:p>
            <a:pPr marL="0" lvl="0" indent="0" algn="l" rtl="0">
              <a:lnSpc>
                <a:spcPct val="115000"/>
              </a:lnSpc>
              <a:spcBef>
                <a:spcPts val="1200"/>
              </a:spcBef>
              <a:spcAft>
                <a:spcPts val="0"/>
              </a:spcAft>
              <a:buNone/>
            </a:pPr>
            <a:r>
              <a:rPr lang="en-US"/>
              <a:t>Starting with row mode memory grant feedback (2019), two new query plan attributes are exposed for actual post-execution plans in XML format under the </a:t>
            </a:r>
            <a:r>
              <a:rPr lang="en-US" err="1">
                <a:solidFill>
                  <a:srgbClr val="188038"/>
                </a:solidFill>
              </a:rPr>
              <a:t>MemoryGrantInfo</a:t>
            </a:r>
            <a:r>
              <a:rPr lang="en-US"/>
              <a:t> XML element.</a:t>
            </a:r>
            <a:endParaRPr/>
          </a:p>
          <a:p>
            <a:pPr marL="419100" lvl="0" indent="-342900" algn="l" rtl="0">
              <a:lnSpc>
                <a:spcPct val="115000"/>
              </a:lnSpc>
              <a:spcBef>
                <a:spcPts val="1200"/>
              </a:spcBef>
              <a:spcAft>
                <a:spcPts val="0"/>
              </a:spcAft>
              <a:buSzPts val="2400"/>
              <a:buFont typeface="Arial" panose="020B0604020202020204" pitchFamily="34" charset="0"/>
              <a:buChar char="•"/>
            </a:pPr>
            <a:r>
              <a:rPr lang="en-US"/>
              <a:t>The </a:t>
            </a:r>
            <a:r>
              <a:rPr lang="en-US" err="1">
                <a:solidFill>
                  <a:srgbClr val="188038"/>
                </a:solidFill>
              </a:rPr>
              <a:t>LastRequestedMemory</a:t>
            </a:r>
            <a:r>
              <a:rPr lang="en-US"/>
              <a:t> attribute shows the granted memory in Kilobytes (KB) from the prior query execution.</a:t>
            </a:r>
            <a:endParaRPr/>
          </a:p>
          <a:p>
            <a:pPr marL="419100" lvl="0" indent="-342900" algn="l" rtl="0">
              <a:lnSpc>
                <a:spcPct val="115000"/>
              </a:lnSpc>
              <a:spcBef>
                <a:spcPts val="0"/>
              </a:spcBef>
              <a:spcAft>
                <a:spcPts val="0"/>
              </a:spcAft>
              <a:buSzPts val="2400"/>
              <a:buFont typeface="Arial" panose="020B0604020202020204" pitchFamily="34" charset="0"/>
              <a:buChar char="•"/>
            </a:pPr>
            <a:r>
              <a:rPr lang="en-US"/>
              <a:t>The </a:t>
            </a:r>
            <a:r>
              <a:rPr lang="en-US" err="1">
                <a:solidFill>
                  <a:srgbClr val="188038"/>
                </a:solidFill>
              </a:rPr>
              <a:t>IsMemoryGrantFeedbackAdjusted</a:t>
            </a:r>
            <a:r>
              <a:rPr lang="en-US"/>
              <a:t> attribute allows you to check the state of memory grant feedback for the statement within an actual query execution plan.</a:t>
            </a:r>
            <a:endParaRPr/>
          </a:p>
          <a:p>
            <a:pPr marL="457200" lvl="0" indent="0" algn="l" rtl="0">
              <a:lnSpc>
                <a:spcPct val="90000"/>
              </a:lnSpc>
              <a:spcBef>
                <a:spcPts val="1200"/>
              </a:spcBef>
              <a:spcAft>
                <a:spcPts val="0"/>
              </a:spcAft>
              <a:buNone/>
            </a:pPr>
            <a:endParaRPr/>
          </a:p>
          <a:p>
            <a:pPr marL="0" lvl="0" indent="107950" algn="l" rtl="0">
              <a:lnSpc>
                <a:spcPct val="90000"/>
              </a:lnSpc>
              <a:spcBef>
                <a:spcPts val="1000"/>
              </a:spcBef>
              <a:spcAft>
                <a:spcPts val="0"/>
              </a:spcAft>
              <a:buClr>
                <a:schemeClr val="dk1"/>
              </a:buClr>
              <a:buSzPts val="1700"/>
              <a:buFont typeface="Arial"/>
              <a:buNone/>
            </a:pPr>
            <a:endParaRPr sz="170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04"/>
        <p:cNvGrpSpPr/>
        <p:nvPr/>
      </p:nvGrpSpPr>
      <p:grpSpPr>
        <a:xfrm>
          <a:off x="0" y="0"/>
          <a:ext cx="0" cy="0"/>
          <a:chOff x="0" y="0"/>
          <a:chExt cx="0" cy="0"/>
        </a:xfrm>
      </p:grpSpPr>
      <p:sp>
        <p:nvSpPr>
          <p:cNvPr id="305" name="Google Shape;305;p16"/>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06" name="Google Shape;306;p16"/>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07" name="Google Shape;307;p16"/>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08" name="Google Shape;308;p16"/>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09" name="Google Shape;309;p16"/>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10" name="Google Shape;310;p16"/>
          <p:cNvSpPr txBox="1">
            <a:spLocks noGrp="1"/>
          </p:cNvSpPr>
          <p:nvPr>
            <p:ph type="ctrTitle"/>
          </p:nvPr>
        </p:nvSpPr>
        <p:spPr>
          <a:xfrm>
            <a:off x="1371599" y="258324"/>
            <a:ext cx="9895951" cy="1036322"/>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311" name="Google Shape;311;p16"/>
          <p:cNvSpPr txBox="1">
            <a:spLocks noGrp="1"/>
          </p:cNvSpPr>
          <p:nvPr>
            <p:ph type="subTitle" idx="1"/>
          </p:nvPr>
        </p:nvSpPr>
        <p:spPr>
          <a:xfrm>
            <a:off x="817628" y="2306558"/>
            <a:ext cx="9723900" cy="4396200"/>
          </a:xfrm>
          <a:prstGeom prst="rect">
            <a:avLst/>
          </a:prstGeom>
          <a:noFill/>
          <a:ln>
            <a:noFill/>
          </a:ln>
        </p:spPr>
        <p:txBody>
          <a:bodyPr spcFirstLastPara="1" wrap="square" lIns="91425" tIns="45700" rIns="91425" bIns="45700" anchor="ctr" anchorCtr="0">
            <a:normAutofit/>
          </a:bodyPr>
          <a:lstStyle/>
          <a:p>
            <a:pPr marL="914400" lvl="1" indent="-331469" algn="l" rtl="0">
              <a:lnSpc>
                <a:spcPct val="90000"/>
              </a:lnSpc>
              <a:spcBef>
                <a:spcPts val="0"/>
              </a:spcBef>
              <a:spcAft>
                <a:spcPts val="0"/>
              </a:spcAft>
              <a:buClr>
                <a:schemeClr val="dk1"/>
              </a:buClr>
              <a:buSzPct val="100000"/>
              <a:buChar char="•"/>
            </a:pPr>
            <a:r>
              <a:rPr lang="en-US" sz="2400"/>
              <a:t>Persisted and Percentile memory grant feedback (SQL Server 2022)</a:t>
            </a:r>
            <a:endParaRPr/>
          </a:p>
          <a:p>
            <a:pPr marL="685800" lvl="1" indent="0" algn="l" rtl="0">
              <a:lnSpc>
                <a:spcPct val="90000"/>
              </a:lnSpc>
              <a:spcBef>
                <a:spcPts val="500"/>
              </a:spcBef>
              <a:spcAft>
                <a:spcPts val="0"/>
              </a:spcAft>
              <a:buClr>
                <a:schemeClr val="dk1"/>
              </a:buClr>
              <a:buSzPct val="100000"/>
              <a:buNone/>
            </a:pPr>
            <a:endParaRPr/>
          </a:p>
          <a:p>
            <a:pPr marL="430530" lvl="0" indent="-342900" algn="l" rtl="0">
              <a:lnSpc>
                <a:spcPct val="90000"/>
              </a:lnSpc>
              <a:spcBef>
                <a:spcPts val="500"/>
              </a:spcBef>
              <a:spcAft>
                <a:spcPts val="0"/>
              </a:spcAft>
              <a:buSzPct val="100000"/>
              <a:buFont typeface="Arial" panose="020B0604020202020204" pitchFamily="34" charset="0"/>
              <a:buChar char="•"/>
            </a:pPr>
            <a:r>
              <a:rPr lang="en-US" sz="2400"/>
              <a:t>Needs </a:t>
            </a:r>
            <a:r>
              <a:rPr lang="en-US" sz="2400" err="1"/>
              <a:t>compat</a:t>
            </a:r>
            <a:r>
              <a:rPr lang="en-US" sz="2400"/>
              <a:t> level 140 and higher. </a:t>
            </a:r>
            <a:endParaRPr/>
          </a:p>
          <a:p>
            <a:pPr marL="1257300" lvl="0" indent="-342900" algn="l" rtl="0">
              <a:lnSpc>
                <a:spcPct val="90000"/>
              </a:lnSpc>
              <a:spcBef>
                <a:spcPts val="500"/>
              </a:spcBef>
              <a:spcAft>
                <a:spcPts val="0"/>
              </a:spcAft>
              <a:buFont typeface="Arial" panose="020B0604020202020204" pitchFamily="34" charset="0"/>
              <a:buChar char="•"/>
            </a:pPr>
            <a:endParaRPr sz="2400"/>
          </a:p>
          <a:p>
            <a:pPr marL="430530" lvl="0" indent="-342900" algn="l" rtl="0">
              <a:lnSpc>
                <a:spcPct val="90000"/>
              </a:lnSpc>
              <a:spcBef>
                <a:spcPts val="500"/>
              </a:spcBef>
              <a:spcAft>
                <a:spcPts val="0"/>
              </a:spcAft>
              <a:buSzPct val="100000"/>
              <a:buFont typeface="Arial" panose="020B0604020202020204" pitchFamily="34" charset="0"/>
              <a:buChar char="•"/>
            </a:pPr>
            <a:r>
              <a:rPr lang="en-US" sz="2400" b="0" i="0"/>
              <a:t>Needs Query Store enabled and in read-write mode.</a:t>
            </a:r>
            <a:endParaRPr sz="2400" b="0" i="0"/>
          </a:p>
          <a:p>
            <a:pPr marL="1257300" lvl="0" indent="-342900" algn="l" rtl="0">
              <a:lnSpc>
                <a:spcPct val="90000"/>
              </a:lnSpc>
              <a:spcBef>
                <a:spcPts val="500"/>
              </a:spcBef>
              <a:spcAft>
                <a:spcPts val="0"/>
              </a:spcAft>
              <a:buFont typeface="Arial" panose="020B0604020202020204" pitchFamily="34" charset="0"/>
              <a:buChar char="•"/>
            </a:pPr>
            <a:endParaRPr sz="2400"/>
          </a:p>
          <a:p>
            <a:pPr marL="430530" lvl="0" indent="-342900" algn="l" rtl="0">
              <a:lnSpc>
                <a:spcPct val="90000"/>
              </a:lnSpc>
              <a:spcBef>
                <a:spcPts val="500"/>
              </a:spcBef>
              <a:spcAft>
                <a:spcPts val="0"/>
              </a:spcAft>
              <a:buSzPct val="100000"/>
              <a:buFont typeface="Arial" panose="020B0604020202020204" pitchFamily="34" charset="0"/>
              <a:buChar char="•"/>
            </a:pPr>
            <a:r>
              <a:rPr lang="en-US"/>
              <a:t>Available in Azure SQL Database, and enabled by default on all databases, both existing and new (as of August 2024)</a:t>
            </a:r>
            <a:endParaRPr/>
          </a:p>
          <a:p>
            <a:pPr marL="800100" lvl="0" indent="-342900" algn="l" rtl="0">
              <a:lnSpc>
                <a:spcPct val="90000"/>
              </a:lnSpc>
              <a:spcBef>
                <a:spcPts val="500"/>
              </a:spcBef>
              <a:spcAft>
                <a:spcPts val="0"/>
              </a:spcAft>
              <a:buFont typeface="Arial" panose="020B0604020202020204" pitchFamily="34" charset="0"/>
              <a:buChar char="•"/>
            </a:pPr>
            <a:endParaRPr/>
          </a:p>
          <a:p>
            <a:pPr marL="430530" lvl="0" indent="-342900" algn="l" rtl="0">
              <a:lnSpc>
                <a:spcPct val="90000"/>
              </a:lnSpc>
              <a:spcBef>
                <a:spcPts val="500"/>
              </a:spcBef>
              <a:spcAft>
                <a:spcPts val="0"/>
              </a:spcAft>
              <a:buSzPct val="100000"/>
              <a:buFont typeface="Arial" panose="020B0604020202020204" pitchFamily="34" charset="0"/>
              <a:buChar char="•"/>
            </a:pPr>
            <a:r>
              <a:rPr lang="en-US"/>
              <a:t>Not available in Managed Instance (as of August 2024)</a:t>
            </a:r>
            <a:endParaRPr/>
          </a:p>
          <a:p>
            <a:pPr marL="1028700" lvl="1" indent="-215900" algn="l" rtl="0">
              <a:lnSpc>
                <a:spcPct val="90000"/>
              </a:lnSpc>
              <a:spcBef>
                <a:spcPts val="500"/>
              </a:spcBef>
              <a:spcAft>
                <a:spcPts val="0"/>
              </a:spcAft>
              <a:buClr>
                <a:schemeClr val="dk1"/>
              </a:buClr>
              <a:buSzPct val="100000"/>
              <a:buFont typeface="Calibri"/>
              <a:buNone/>
            </a:pPr>
            <a:endParaRPr b="0" i="0"/>
          </a:p>
          <a:p>
            <a:pPr marL="0" lvl="0" indent="0" algn="l" rtl="0">
              <a:lnSpc>
                <a:spcPct val="90000"/>
              </a:lnSpc>
              <a:spcBef>
                <a:spcPts val="1000"/>
              </a:spcBef>
              <a:spcAft>
                <a:spcPts val="0"/>
              </a:spcAft>
              <a:buClr>
                <a:schemeClr val="dk1"/>
              </a:buClr>
              <a:buSzPct val="100000"/>
              <a:buNone/>
            </a:pPr>
            <a:endParaRPr sz="1700" b="0" i="0"/>
          </a:p>
          <a:p>
            <a:pPr marL="0" lvl="0" indent="107950" algn="l" rtl="0">
              <a:lnSpc>
                <a:spcPct val="90000"/>
              </a:lnSpc>
              <a:spcBef>
                <a:spcPts val="1000"/>
              </a:spcBef>
              <a:spcAft>
                <a:spcPts val="0"/>
              </a:spcAft>
              <a:buClr>
                <a:schemeClr val="dk1"/>
              </a:buClr>
              <a:buSzPct val="100000"/>
              <a:buFont typeface="Arial"/>
              <a:buNone/>
            </a:pPr>
            <a:endParaRPr sz="1700"/>
          </a:p>
          <a:p>
            <a:pPr marL="0" lvl="0" indent="107950" algn="l" rtl="0">
              <a:lnSpc>
                <a:spcPct val="90000"/>
              </a:lnSpc>
              <a:spcBef>
                <a:spcPts val="1000"/>
              </a:spcBef>
              <a:spcAft>
                <a:spcPts val="0"/>
              </a:spcAft>
              <a:buClr>
                <a:schemeClr val="dk1"/>
              </a:buClr>
              <a:buSzPct val="100000"/>
              <a:buFont typeface="Arial"/>
              <a:buNone/>
            </a:pPr>
            <a:endParaRPr sz="1700"/>
          </a:p>
          <a:p>
            <a:pPr marL="0" lvl="0" indent="107950" algn="l" rtl="0">
              <a:lnSpc>
                <a:spcPct val="90000"/>
              </a:lnSpc>
              <a:spcBef>
                <a:spcPts val="1000"/>
              </a:spcBef>
              <a:spcAft>
                <a:spcPts val="0"/>
              </a:spcAft>
              <a:buClr>
                <a:schemeClr val="dk1"/>
              </a:buClr>
              <a:buSzPct val="100000"/>
              <a:buFont typeface="Arial"/>
              <a:buNone/>
            </a:pPr>
            <a:endParaRPr sz="170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16"/>
        <p:cNvGrpSpPr/>
        <p:nvPr/>
      </p:nvGrpSpPr>
      <p:grpSpPr>
        <a:xfrm>
          <a:off x="0" y="0"/>
          <a:ext cx="0" cy="0"/>
          <a:chOff x="0" y="0"/>
          <a:chExt cx="0" cy="0"/>
        </a:xfrm>
      </p:grpSpPr>
      <p:sp>
        <p:nvSpPr>
          <p:cNvPr id="317" name="Google Shape;317;g2fc35f59b67_0_3"/>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18" name="Google Shape;318;g2fc35f59b67_0_3"/>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19" name="Google Shape;319;g2fc35f59b67_0_3"/>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20" name="Google Shape;320;g2fc35f59b67_0_3"/>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21" name="Google Shape;321;g2fc35f59b67_0_3"/>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22" name="Google Shape;322;g2fc35f59b67_0_3"/>
          <p:cNvSpPr txBox="1">
            <a:spLocks noGrp="1"/>
          </p:cNvSpPr>
          <p:nvPr>
            <p:ph type="ctrTitle"/>
          </p:nvPr>
        </p:nvSpPr>
        <p:spPr>
          <a:xfrm>
            <a:off x="1371599" y="258324"/>
            <a:ext cx="9896100" cy="1036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323" name="Google Shape;323;g2fc35f59b67_0_3"/>
          <p:cNvSpPr txBox="1">
            <a:spLocks noGrp="1"/>
          </p:cNvSpPr>
          <p:nvPr>
            <p:ph type="subTitle" idx="1"/>
          </p:nvPr>
        </p:nvSpPr>
        <p:spPr>
          <a:xfrm>
            <a:off x="817600" y="1181744"/>
            <a:ext cx="9723900" cy="3819600"/>
          </a:xfrm>
          <a:prstGeom prst="rect">
            <a:avLst/>
          </a:prstGeom>
          <a:noFill/>
          <a:ln>
            <a:noFill/>
          </a:ln>
        </p:spPr>
        <p:txBody>
          <a:bodyPr spcFirstLastPara="1" wrap="square" lIns="91425" tIns="45700" rIns="91425" bIns="45700" anchor="ctr" anchorCtr="0">
            <a:normAutofit/>
          </a:bodyPr>
          <a:lstStyle/>
          <a:p>
            <a:pPr marL="914400" lvl="1" indent="-342900" algn="l" rtl="0">
              <a:lnSpc>
                <a:spcPct val="90000"/>
              </a:lnSpc>
              <a:spcBef>
                <a:spcPts val="0"/>
              </a:spcBef>
              <a:spcAft>
                <a:spcPts val="0"/>
              </a:spcAft>
              <a:buClr>
                <a:schemeClr val="dk1"/>
              </a:buClr>
              <a:buSzPts val="2400"/>
              <a:buChar char="•"/>
            </a:pPr>
            <a:r>
              <a:rPr lang="en-US" sz="2400"/>
              <a:t>Persisted and Percentile memory grant feedback (SQL Server 2022)</a:t>
            </a:r>
            <a:endParaRPr/>
          </a:p>
          <a:p>
            <a:pPr marL="685800" lvl="1" indent="0" algn="l" rtl="0">
              <a:lnSpc>
                <a:spcPct val="90000"/>
              </a:lnSpc>
              <a:spcBef>
                <a:spcPts val="500"/>
              </a:spcBef>
              <a:spcAft>
                <a:spcPts val="0"/>
              </a:spcAft>
              <a:buClr>
                <a:schemeClr val="dk1"/>
              </a:buClr>
              <a:buSzPts val="2000"/>
              <a:buNone/>
            </a:pPr>
            <a:r>
              <a:rPr lang="en-US" u="sng">
                <a:solidFill>
                  <a:schemeClr val="hlink"/>
                </a:solidFill>
                <a:hlinkClick r:id="rId3"/>
              </a:rPr>
              <a:t>https://bit.ly/485EOQZ</a:t>
            </a:r>
            <a:r>
              <a:rPr lang="en-US"/>
              <a:t> MS Learn Memory Grant Feedback</a:t>
            </a:r>
            <a:endParaRPr/>
          </a:p>
          <a:p>
            <a:pPr marL="685800" lvl="1" indent="0" algn="l" rtl="0">
              <a:lnSpc>
                <a:spcPct val="90000"/>
              </a:lnSpc>
              <a:spcBef>
                <a:spcPts val="500"/>
              </a:spcBef>
              <a:spcAft>
                <a:spcPts val="0"/>
              </a:spcAft>
              <a:buClr>
                <a:schemeClr val="dk1"/>
              </a:buClr>
              <a:buSzPts val="2400"/>
              <a:buNone/>
            </a:pPr>
            <a:endParaRPr/>
          </a:p>
          <a:p>
            <a:pPr marL="1028700" lvl="1" indent="-215900" algn="l" rtl="0">
              <a:lnSpc>
                <a:spcPct val="90000"/>
              </a:lnSpc>
              <a:spcBef>
                <a:spcPts val="500"/>
              </a:spcBef>
              <a:spcAft>
                <a:spcPts val="0"/>
              </a:spcAft>
              <a:buClr>
                <a:schemeClr val="dk1"/>
              </a:buClr>
              <a:buSzPts val="2000"/>
              <a:buFont typeface="Calibri"/>
              <a:buNone/>
            </a:pPr>
            <a:endParaRPr b="0" i="0"/>
          </a:p>
          <a:p>
            <a:pPr marL="0" lvl="0" indent="0" algn="l" rtl="0">
              <a:lnSpc>
                <a:spcPct val="90000"/>
              </a:lnSpc>
              <a:spcBef>
                <a:spcPts val="1000"/>
              </a:spcBef>
              <a:spcAft>
                <a:spcPts val="0"/>
              </a:spcAft>
              <a:buClr>
                <a:schemeClr val="dk1"/>
              </a:buClr>
              <a:buSzPts val="1700"/>
              <a:buNone/>
            </a:pPr>
            <a:endParaRPr sz="1700" b="0" i="0"/>
          </a:p>
          <a:p>
            <a:pPr marL="0" lvl="0" indent="107950" algn="l" rtl="0">
              <a:lnSpc>
                <a:spcPct val="90000"/>
              </a:lnSpc>
              <a:spcBef>
                <a:spcPts val="1000"/>
              </a:spcBef>
              <a:spcAft>
                <a:spcPts val="0"/>
              </a:spcAft>
              <a:buClr>
                <a:schemeClr val="dk1"/>
              </a:buClr>
              <a:buSzPts val="1700"/>
              <a:buFont typeface="Arial"/>
              <a:buNone/>
            </a:pPr>
            <a:endParaRPr sz="1700"/>
          </a:p>
          <a:p>
            <a:pPr marL="0" lvl="0" indent="107950" algn="l" rtl="0">
              <a:lnSpc>
                <a:spcPct val="90000"/>
              </a:lnSpc>
              <a:spcBef>
                <a:spcPts val="1000"/>
              </a:spcBef>
              <a:spcAft>
                <a:spcPts val="0"/>
              </a:spcAft>
              <a:buClr>
                <a:schemeClr val="dk1"/>
              </a:buClr>
              <a:buSzPts val="1700"/>
              <a:buFont typeface="Arial"/>
              <a:buNone/>
            </a:pPr>
            <a:endParaRPr sz="1700"/>
          </a:p>
          <a:p>
            <a:pPr marL="0" lvl="0" indent="107950" algn="l" rtl="0">
              <a:lnSpc>
                <a:spcPct val="90000"/>
              </a:lnSpc>
              <a:spcBef>
                <a:spcPts val="1000"/>
              </a:spcBef>
              <a:spcAft>
                <a:spcPts val="0"/>
              </a:spcAft>
              <a:buClr>
                <a:schemeClr val="dk1"/>
              </a:buClr>
              <a:buSzPts val="1700"/>
              <a:buFont typeface="Arial"/>
              <a:buNone/>
            </a:pPr>
            <a:endParaRPr sz="1700"/>
          </a:p>
        </p:txBody>
      </p:sp>
      <p:pic>
        <p:nvPicPr>
          <p:cNvPr id="324" name="Google Shape;324;g2fc35f59b67_0_3"/>
          <p:cNvPicPr preferRelativeResize="0"/>
          <p:nvPr/>
        </p:nvPicPr>
        <p:blipFill>
          <a:blip r:embed="rId4">
            <a:alphaModFix/>
          </a:blip>
          <a:stretch>
            <a:fillRect/>
          </a:stretch>
        </p:blipFill>
        <p:spPr>
          <a:xfrm>
            <a:off x="1518325" y="3038463"/>
            <a:ext cx="8724900" cy="381952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29"/>
        <p:cNvGrpSpPr/>
        <p:nvPr/>
      </p:nvGrpSpPr>
      <p:grpSpPr>
        <a:xfrm>
          <a:off x="0" y="0"/>
          <a:ext cx="0" cy="0"/>
          <a:chOff x="0" y="0"/>
          <a:chExt cx="0" cy="0"/>
        </a:xfrm>
      </p:grpSpPr>
      <p:sp>
        <p:nvSpPr>
          <p:cNvPr id="330" name="Google Shape;330;p17"/>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31" name="Google Shape;331;p17"/>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32" name="Google Shape;332;p17"/>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33" name="Google Shape;333;p17"/>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34" name="Google Shape;334;p17"/>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35" name="Google Shape;335;p17"/>
          <p:cNvSpPr txBox="1">
            <a:spLocks noGrp="1"/>
          </p:cNvSpPr>
          <p:nvPr>
            <p:ph type="ctrTitle"/>
          </p:nvPr>
        </p:nvSpPr>
        <p:spPr>
          <a:xfrm>
            <a:off x="1371599" y="258324"/>
            <a:ext cx="9895951" cy="1036322"/>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336" name="Google Shape;336;p17"/>
          <p:cNvSpPr txBox="1">
            <a:spLocks noGrp="1"/>
          </p:cNvSpPr>
          <p:nvPr>
            <p:ph type="subTitle" idx="1"/>
          </p:nvPr>
        </p:nvSpPr>
        <p:spPr>
          <a:xfrm>
            <a:off x="696924" y="2557542"/>
            <a:ext cx="9724031" cy="4230669"/>
          </a:xfrm>
          <a:prstGeom prst="rect">
            <a:avLst/>
          </a:prstGeom>
          <a:noFill/>
          <a:ln>
            <a:noFill/>
          </a:ln>
        </p:spPr>
        <p:txBody>
          <a:bodyPr spcFirstLastPara="1" wrap="square" lIns="91425" tIns="45700" rIns="91425" bIns="45700" anchor="ctr" anchorCtr="0">
            <a:normAutofit lnSpcReduction="10000"/>
          </a:bodyPr>
          <a:lstStyle/>
          <a:p>
            <a:pPr marL="1028700" lvl="1" indent="-342900" algn="l" rtl="0">
              <a:lnSpc>
                <a:spcPct val="90000"/>
              </a:lnSpc>
              <a:spcBef>
                <a:spcPts val="0"/>
              </a:spcBef>
              <a:spcAft>
                <a:spcPts val="0"/>
              </a:spcAft>
              <a:buClr>
                <a:schemeClr val="dk1"/>
              </a:buClr>
              <a:buSzPts val="2400"/>
              <a:buFont typeface="Arial"/>
              <a:buChar char="•"/>
            </a:pPr>
            <a:r>
              <a:rPr lang="en-US" sz="2400"/>
              <a:t>DOP_Feedback (SQL Server 2022)</a:t>
            </a:r>
            <a:endParaRPr sz="2400" b="0" i="0"/>
          </a:p>
          <a:p>
            <a:pPr marL="685800" lvl="1" indent="0" algn="l" rtl="0">
              <a:lnSpc>
                <a:spcPct val="90000"/>
              </a:lnSpc>
              <a:spcBef>
                <a:spcPts val="500"/>
              </a:spcBef>
              <a:spcAft>
                <a:spcPts val="0"/>
              </a:spcAft>
              <a:buClr>
                <a:schemeClr val="dk1"/>
              </a:buClr>
              <a:buSzPts val="2000"/>
              <a:buNone/>
            </a:pPr>
            <a:endParaRPr b="0" i="0"/>
          </a:p>
          <a:p>
            <a:pPr marL="342900" lvl="0" indent="-342900" algn="l" rtl="0">
              <a:lnSpc>
                <a:spcPct val="90000"/>
              </a:lnSpc>
              <a:spcBef>
                <a:spcPts val="1000"/>
              </a:spcBef>
              <a:spcAft>
                <a:spcPts val="0"/>
              </a:spcAft>
              <a:buClr>
                <a:schemeClr val="dk1"/>
              </a:buClr>
              <a:buSzPts val="2400"/>
              <a:buFont typeface="Calibri"/>
              <a:buChar char="-"/>
            </a:pPr>
            <a:r>
              <a:rPr lang="en-US" b="0" i="0"/>
              <a:t>Needs compat level 160</a:t>
            </a:r>
            <a:endParaRPr/>
          </a:p>
          <a:p>
            <a:pPr marL="342900" lvl="0" indent="-190500" algn="l" rtl="0">
              <a:lnSpc>
                <a:spcPct val="90000"/>
              </a:lnSpc>
              <a:spcBef>
                <a:spcPts val="1000"/>
              </a:spcBef>
              <a:spcAft>
                <a:spcPts val="0"/>
              </a:spcAft>
              <a:buClr>
                <a:schemeClr val="dk1"/>
              </a:buClr>
              <a:buSzPts val="2400"/>
              <a:buFont typeface="Calibri"/>
              <a:buNone/>
            </a:pPr>
            <a:endParaRPr b="0" i="0"/>
          </a:p>
          <a:p>
            <a:pPr marL="342900" lvl="0" indent="-342900" algn="l" rtl="0">
              <a:lnSpc>
                <a:spcPct val="90000"/>
              </a:lnSpc>
              <a:spcBef>
                <a:spcPts val="1000"/>
              </a:spcBef>
              <a:spcAft>
                <a:spcPts val="0"/>
              </a:spcAft>
              <a:buClr>
                <a:schemeClr val="dk1"/>
              </a:buClr>
              <a:buSzPts val="2400"/>
              <a:buFont typeface="Calibri"/>
              <a:buChar char="-"/>
            </a:pPr>
            <a:r>
              <a:rPr lang="en-US"/>
              <a:t>Needs Query Store enabled and in read/write mode</a:t>
            </a:r>
            <a:endParaRPr/>
          </a:p>
          <a:p>
            <a:pPr marL="342900" lvl="0" indent="-190500" algn="l" rtl="0">
              <a:lnSpc>
                <a:spcPct val="90000"/>
              </a:lnSpc>
              <a:spcBef>
                <a:spcPts val="1000"/>
              </a:spcBef>
              <a:spcAft>
                <a:spcPts val="0"/>
              </a:spcAft>
              <a:buClr>
                <a:schemeClr val="dk1"/>
              </a:buClr>
              <a:buSzPts val="2400"/>
              <a:buFont typeface="Calibri"/>
              <a:buNone/>
            </a:pPr>
            <a:endParaRPr/>
          </a:p>
          <a:p>
            <a:pPr marL="342900" lvl="0" indent="-342900" algn="l" rtl="0">
              <a:lnSpc>
                <a:spcPct val="90000"/>
              </a:lnSpc>
              <a:spcBef>
                <a:spcPts val="1000"/>
              </a:spcBef>
              <a:spcAft>
                <a:spcPts val="0"/>
              </a:spcAft>
              <a:buClr>
                <a:schemeClr val="dk1"/>
              </a:buClr>
              <a:buSzPts val="2400"/>
              <a:buFont typeface="Calibri"/>
              <a:buChar char="-"/>
            </a:pPr>
            <a:r>
              <a:rPr lang="en-US"/>
              <a:t>Only verified feedback is persisted</a:t>
            </a:r>
            <a:endParaRPr/>
          </a:p>
          <a:p>
            <a:pPr marL="342900" lvl="0" indent="-190500" algn="l" rtl="0">
              <a:lnSpc>
                <a:spcPct val="90000"/>
              </a:lnSpc>
              <a:spcBef>
                <a:spcPts val="1000"/>
              </a:spcBef>
              <a:spcAft>
                <a:spcPts val="0"/>
              </a:spcAft>
              <a:buClr>
                <a:schemeClr val="dk1"/>
              </a:buClr>
              <a:buSzPts val="2400"/>
              <a:buFont typeface="Calibri"/>
              <a:buNone/>
            </a:pPr>
            <a:endParaRPr/>
          </a:p>
          <a:p>
            <a:pPr marL="0" lvl="0" indent="0" algn="l" rtl="0">
              <a:lnSpc>
                <a:spcPct val="90000"/>
              </a:lnSpc>
              <a:spcBef>
                <a:spcPts val="1000"/>
              </a:spcBef>
              <a:spcAft>
                <a:spcPts val="0"/>
              </a:spcAft>
              <a:buClr>
                <a:schemeClr val="dk1"/>
              </a:buClr>
              <a:buSzPts val="2400"/>
              <a:buNone/>
            </a:pPr>
            <a:r>
              <a:rPr lang="en-US"/>
              <a:t>- Feedback will be persisted in the sys.query_store_plan_feedback catalog view when we reach a stable degree of parallelism feedback value.</a:t>
            </a:r>
            <a:endParaRPr/>
          </a:p>
          <a:p>
            <a:pPr marL="0" lvl="0" indent="0" algn="l" rtl="0">
              <a:lnSpc>
                <a:spcPct val="90000"/>
              </a:lnSpc>
              <a:spcBef>
                <a:spcPts val="1000"/>
              </a:spcBef>
              <a:spcAft>
                <a:spcPts val="0"/>
              </a:spcAft>
              <a:buClr>
                <a:schemeClr val="dk1"/>
              </a:buClr>
              <a:buSzPts val="1700"/>
              <a:buNone/>
            </a:pPr>
            <a:endParaRPr sz="1700" b="0" i="0"/>
          </a:p>
          <a:p>
            <a:pPr marL="0" lvl="0" indent="107950" algn="l" rtl="0">
              <a:lnSpc>
                <a:spcPct val="90000"/>
              </a:lnSpc>
              <a:spcBef>
                <a:spcPts val="1000"/>
              </a:spcBef>
              <a:spcAft>
                <a:spcPts val="0"/>
              </a:spcAft>
              <a:buClr>
                <a:schemeClr val="dk1"/>
              </a:buClr>
              <a:buSzPts val="1700"/>
              <a:buFont typeface="Arial"/>
              <a:buNone/>
            </a:pPr>
            <a:endParaRPr sz="1700"/>
          </a:p>
          <a:p>
            <a:pPr marL="0" lvl="0" indent="107950" algn="l" rtl="0">
              <a:lnSpc>
                <a:spcPct val="90000"/>
              </a:lnSpc>
              <a:spcBef>
                <a:spcPts val="1000"/>
              </a:spcBef>
              <a:spcAft>
                <a:spcPts val="0"/>
              </a:spcAft>
              <a:buClr>
                <a:schemeClr val="dk1"/>
              </a:buClr>
              <a:buSzPts val="1700"/>
              <a:buFont typeface="Arial"/>
              <a:buNone/>
            </a:pPr>
            <a:endParaRPr sz="1700"/>
          </a:p>
          <a:p>
            <a:pPr marL="0" lvl="0" indent="107950" algn="l" rtl="0">
              <a:lnSpc>
                <a:spcPct val="90000"/>
              </a:lnSpc>
              <a:spcBef>
                <a:spcPts val="1000"/>
              </a:spcBef>
              <a:spcAft>
                <a:spcPts val="0"/>
              </a:spcAft>
              <a:buClr>
                <a:schemeClr val="dk1"/>
              </a:buClr>
              <a:buSzPts val="1700"/>
              <a:buFont typeface="Arial"/>
              <a:buNone/>
            </a:pPr>
            <a:endParaRPr sz="170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89"/>
        <p:cNvGrpSpPr/>
        <p:nvPr/>
      </p:nvGrpSpPr>
      <p:grpSpPr>
        <a:xfrm>
          <a:off x="0" y="0"/>
          <a:ext cx="0" cy="0"/>
          <a:chOff x="0" y="0"/>
          <a:chExt cx="0" cy="0"/>
        </a:xfrm>
      </p:grpSpPr>
      <p:sp>
        <p:nvSpPr>
          <p:cNvPr id="390" name="Google Shape;390;p22"/>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91" name="Google Shape;391;p22"/>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92" name="Google Shape;392;p22"/>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93" name="Google Shape;393;p22"/>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94" name="Google Shape;394;p22"/>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95" name="Google Shape;395;p22"/>
          <p:cNvSpPr txBox="1">
            <a:spLocks noGrp="1"/>
          </p:cNvSpPr>
          <p:nvPr>
            <p:ph type="ctrTitle"/>
          </p:nvPr>
        </p:nvSpPr>
        <p:spPr>
          <a:xfrm>
            <a:off x="1371599" y="294539"/>
            <a:ext cx="9895951" cy="1000108"/>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396" name="Google Shape;396;p22"/>
          <p:cNvSpPr txBox="1">
            <a:spLocks noGrp="1"/>
          </p:cNvSpPr>
          <p:nvPr>
            <p:ph type="subTitle" idx="1"/>
          </p:nvPr>
        </p:nvSpPr>
        <p:spPr>
          <a:xfrm>
            <a:off x="1371599" y="1738010"/>
            <a:ext cx="9724031" cy="5119990"/>
          </a:xfrm>
          <a:prstGeom prst="rect">
            <a:avLst/>
          </a:prstGeom>
          <a:noFill/>
          <a:ln>
            <a:noFill/>
          </a:ln>
        </p:spPr>
        <p:txBody>
          <a:bodyPr spcFirstLastPara="1" wrap="square" lIns="91425" tIns="45700" rIns="91425" bIns="45700" anchor="ctr" anchorCtr="0">
            <a:normAutofit lnSpcReduction="10000"/>
          </a:bodyPr>
          <a:lstStyle/>
          <a:p>
            <a:pPr marL="0" lvl="0" indent="0" algn="l" rtl="0">
              <a:lnSpc>
                <a:spcPct val="90000"/>
              </a:lnSpc>
              <a:spcBef>
                <a:spcPts val="0"/>
              </a:spcBef>
              <a:spcAft>
                <a:spcPts val="0"/>
              </a:spcAft>
              <a:buClr>
                <a:schemeClr val="dk1"/>
              </a:buClr>
              <a:buSzPts val="2400"/>
              <a:buNone/>
            </a:pPr>
            <a:r>
              <a:rPr lang="en-US" b="0" i="0"/>
              <a:t>Query Store(2016)</a:t>
            </a:r>
            <a:endParaRPr/>
          </a:p>
          <a:p>
            <a:pPr marL="0" lvl="0" indent="-111125" algn="l" rtl="0">
              <a:lnSpc>
                <a:spcPct val="115000"/>
              </a:lnSpc>
              <a:spcBef>
                <a:spcPts val="1200"/>
              </a:spcBef>
              <a:spcAft>
                <a:spcPts val="0"/>
              </a:spcAft>
              <a:buSzPts val="1750"/>
              <a:buChar char="•"/>
            </a:pPr>
            <a:r>
              <a:rPr lang="en-US"/>
              <a:t>Stores aggregated query runtime performance based on AVG, MAX, MIN, etc. ​</a:t>
            </a:r>
            <a:endParaRPr/>
          </a:p>
          <a:p>
            <a:pPr marL="0" lvl="0" indent="825500" algn="l" rtl="0">
              <a:lnSpc>
                <a:spcPct val="115000"/>
              </a:lnSpc>
              <a:spcBef>
                <a:spcPts val="1200"/>
              </a:spcBef>
              <a:spcAft>
                <a:spcPts val="0"/>
              </a:spcAft>
              <a:buNone/>
            </a:pPr>
            <a:r>
              <a:rPr lang="en-US"/>
              <a:t>	CPU Time (</a:t>
            </a:r>
            <a:r>
              <a:rPr lang="en-US" err="1"/>
              <a:t>ms</a:t>
            </a:r>
            <a:r>
              <a:rPr lang="en-US"/>
              <a:t>)​</a:t>
            </a:r>
            <a:endParaRPr/>
          </a:p>
          <a:p>
            <a:pPr marL="0" lvl="0" indent="825500" algn="l" rtl="0">
              <a:lnSpc>
                <a:spcPct val="115000"/>
              </a:lnSpc>
              <a:spcBef>
                <a:spcPts val="1200"/>
              </a:spcBef>
              <a:spcAft>
                <a:spcPts val="0"/>
              </a:spcAft>
              <a:buNone/>
            </a:pPr>
            <a:r>
              <a:rPr lang="en-US"/>
              <a:t>	Duration(</a:t>
            </a:r>
            <a:r>
              <a:rPr lang="en-US" err="1"/>
              <a:t>ms</a:t>
            </a:r>
            <a:r>
              <a:rPr lang="en-US"/>
              <a:t>) ​</a:t>
            </a:r>
            <a:endParaRPr/>
          </a:p>
          <a:p>
            <a:pPr marL="0" lvl="0" indent="825500" algn="l" rtl="0">
              <a:lnSpc>
                <a:spcPct val="115000"/>
              </a:lnSpc>
              <a:spcBef>
                <a:spcPts val="1200"/>
              </a:spcBef>
              <a:spcAft>
                <a:spcPts val="0"/>
              </a:spcAft>
              <a:buNone/>
            </a:pPr>
            <a:r>
              <a:rPr lang="en-US"/>
              <a:t>	Logical reads(kb)​</a:t>
            </a:r>
            <a:endParaRPr/>
          </a:p>
          <a:p>
            <a:pPr marL="0" lvl="0" indent="825500" algn="l" rtl="0">
              <a:lnSpc>
                <a:spcPct val="115000"/>
              </a:lnSpc>
              <a:spcBef>
                <a:spcPts val="1200"/>
              </a:spcBef>
              <a:spcAft>
                <a:spcPts val="0"/>
              </a:spcAft>
              <a:buNone/>
            </a:pPr>
            <a:r>
              <a:rPr lang="en-US"/>
              <a:t>	Physical Reads(kb)​</a:t>
            </a:r>
            <a:endParaRPr/>
          </a:p>
          <a:p>
            <a:pPr marL="0" lvl="0" indent="825500" algn="l" rtl="0">
              <a:lnSpc>
                <a:spcPct val="115000"/>
              </a:lnSpc>
              <a:spcBef>
                <a:spcPts val="1200"/>
              </a:spcBef>
              <a:spcAft>
                <a:spcPts val="0"/>
              </a:spcAft>
              <a:buNone/>
            </a:pPr>
            <a:r>
              <a:rPr lang="en-US"/>
              <a:t>	DOP​</a:t>
            </a:r>
            <a:endParaRPr/>
          </a:p>
          <a:p>
            <a:pPr marL="0" lvl="0" indent="825500" algn="l" rtl="0">
              <a:lnSpc>
                <a:spcPct val="115000"/>
              </a:lnSpc>
              <a:spcBef>
                <a:spcPts val="1200"/>
              </a:spcBef>
              <a:spcAft>
                <a:spcPts val="0"/>
              </a:spcAft>
              <a:buNone/>
            </a:pPr>
            <a:r>
              <a:rPr lang="en-US"/>
              <a:t>	Memory Consumption(kb)​</a:t>
            </a:r>
            <a:endParaRPr/>
          </a:p>
          <a:p>
            <a:pPr marL="203200" lvl="0" indent="0" algn="l" rtl="0">
              <a:lnSpc>
                <a:spcPct val="115000"/>
              </a:lnSpc>
              <a:spcBef>
                <a:spcPts val="1200"/>
              </a:spcBef>
              <a:spcAft>
                <a:spcPts val="0"/>
              </a:spcAft>
              <a:buNone/>
            </a:pPr>
            <a:r>
              <a:rPr lang="en-US"/>
              <a:t>​</a:t>
            </a:r>
            <a:endParaRPr/>
          </a:p>
          <a:p>
            <a:pPr marL="0" lvl="0" indent="69850" algn="l" rtl="0">
              <a:lnSpc>
                <a:spcPct val="90000"/>
              </a:lnSpc>
              <a:spcBef>
                <a:spcPts val="1200"/>
              </a:spcBef>
              <a:spcAft>
                <a:spcPts val="0"/>
              </a:spcAft>
              <a:buClr>
                <a:schemeClr val="dk1"/>
              </a:buClr>
              <a:buSzPts val="1100"/>
              <a:buFont typeface="Arial"/>
              <a:buNone/>
            </a:pPr>
            <a:endParaRPr sz="110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01"/>
        <p:cNvGrpSpPr/>
        <p:nvPr/>
      </p:nvGrpSpPr>
      <p:grpSpPr>
        <a:xfrm>
          <a:off x="0" y="0"/>
          <a:ext cx="0" cy="0"/>
          <a:chOff x="0" y="0"/>
          <a:chExt cx="0" cy="0"/>
        </a:xfrm>
      </p:grpSpPr>
      <p:sp>
        <p:nvSpPr>
          <p:cNvPr id="402" name="Google Shape;402;g350845865ce_0_29"/>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03" name="Google Shape;403;g350845865ce_0_29"/>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04" name="Google Shape;404;g350845865ce_0_29"/>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05" name="Google Shape;405;g350845865ce_0_29"/>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06" name="Google Shape;406;g350845865ce_0_29"/>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07" name="Google Shape;407;g350845865ce_0_29"/>
          <p:cNvSpPr txBox="1">
            <a:spLocks noGrp="1"/>
          </p:cNvSpPr>
          <p:nvPr>
            <p:ph type="ctrTitle"/>
          </p:nvPr>
        </p:nvSpPr>
        <p:spPr>
          <a:xfrm>
            <a:off x="1371599" y="294539"/>
            <a:ext cx="9896100" cy="1000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408" name="Google Shape;408;g350845865ce_0_29"/>
          <p:cNvSpPr txBox="1">
            <a:spLocks noGrp="1"/>
          </p:cNvSpPr>
          <p:nvPr>
            <p:ph type="subTitle" idx="1"/>
          </p:nvPr>
        </p:nvSpPr>
        <p:spPr>
          <a:xfrm>
            <a:off x="1371600" y="1597500"/>
            <a:ext cx="9723900" cy="56865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2400"/>
              <a:buNone/>
            </a:pPr>
            <a:r>
              <a:rPr lang="en-US" i="0"/>
              <a:t>Query Store(2016)</a:t>
            </a:r>
            <a:endParaRPr/>
          </a:p>
          <a:p>
            <a:pPr marL="203200" lvl="0" indent="0" algn="l" rtl="0">
              <a:lnSpc>
                <a:spcPct val="115000"/>
              </a:lnSpc>
              <a:spcBef>
                <a:spcPts val="1200"/>
              </a:spcBef>
              <a:spcAft>
                <a:spcPts val="0"/>
              </a:spcAft>
              <a:buNone/>
            </a:pPr>
            <a:endParaRPr/>
          </a:p>
          <a:p>
            <a:pPr marL="419100" lvl="0" indent="-342900" algn="l" rtl="0">
              <a:lnSpc>
                <a:spcPct val="115000"/>
              </a:lnSpc>
              <a:spcBef>
                <a:spcPts val="1200"/>
              </a:spcBef>
              <a:spcAft>
                <a:spcPts val="0"/>
              </a:spcAft>
              <a:buSzPts val="2400"/>
              <a:buFont typeface="Arial" panose="020B0604020202020204" pitchFamily="34" charset="0"/>
              <a:buChar char="•"/>
            </a:pPr>
            <a:r>
              <a:rPr lang="en-US"/>
              <a:t>Wait Stats collection is available in SQL 2017 and above​</a:t>
            </a:r>
            <a:endParaRPr/>
          </a:p>
          <a:p>
            <a:pPr marL="1257300" lvl="0" indent="-342900" algn="l" rtl="0">
              <a:lnSpc>
                <a:spcPct val="115000"/>
              </a:lnSpc>
              <a:spcBef>
                <a:spcPts val="1200"/>
              </a:spcBef>
              <a:spcAft>
                <a:spcPts val="0"/>
              </a:spcAft>
              <a:buFont typeface="Arial" panose="020B0604020202020204" pitchFamily="34" charset="0"/>
              <a:buChar char="•"/>
            </a:pPr>
            <a:endParaRPr/>
          </a:p>
          <a:p>
            <a:pPr marL="419100" lvl="0" indent="-342900" algn="l" rtl="0">
              <a:lnSpc>
                <a:spcPct val="115000"/>
              </a:lnSpc>
              <a:spcBef>
                <a:spcPts val="1200"/>
              </a:spcBef>
              <a:spcAft>
                <a:spcPts val="0"/>
              </a:spcAft>
              <a:buSzPts val="2400"/>
              <a:buFont typeface="Arial" panose="020B0604020202020204" pitchFamily="34" charset="0"/>
              <a:buChar char="•"/>
            </a:pPr>
            <a:r>
              <a:rPr lang="en-US"/>
              <a:t>Custom Capture Policies in 2019 to allow better control over what is captured</a:t>
            </a:r>
            <a:endParaRPr/>
          </a:p>
          <a:p>
            <a:pPr marL="1257300" lvl="0" indent="-342900" algn="l" rtl="0">
              <a:lnSpc>
                <a:spcPct val="115000"/>
              </a:lnSpc>
              <a:spcBef>
                <a:spcPts val="1200"/>
              </a:spcBef>
              <a:spcAft>
                <a:spcPts val="0"/>
              </a:spcAft>
              <a:buFont typeface="Arial" panose="020B0604020202020204" pitchFamily="34" charset="0"/>
              <a:buChar char="•"/>
            </a:pPr>
            <a:endParaRPr/>
          </a:p>
          <a:p>
            <a:pPr marL="419100" lvl="0" indent="-342900" algn="l" rtl="0">
              <a:lnSpc>
                <a:spcPct val="115000"/>
              </a:lnSpc>
              <a:spcBef>
                <a:spcPts val="1200"/>
              </a:spcBef>
              <a:spcAft>
                <a:spcPts val="0"/>
              </a:spcAft>
              <a:buSzPts val="2400"/>
              <a:buFont typeface="Arial" panose="020B0604020202020204" pitchFamily="34" charset="0"/>
              <a:buChar char="•"/>
            </a:pPr>
            <a:r>
              <a:rPr lang="en-US"/>
              <a:t>Can apply query hints without changing the code. (2022)​</a:t>
            </a:r>
            <a:endParaRPr/>
          </a:p>
          <a:p>
            <a:pPr marL="0" lvl="0" indent="0" algn="l" rtl="0">
              <a:lnSpc>
                <a:spcPct val="115000"/>
              </a:lnSpc>
              <a:spcBef>
                <a:spcPts val="1200"/>
              </a:spcBef>
              <a:spcAft>
                <a:spcPts val="0"/>
              </a:spcAft>
              <a:buNone/>
            </a:pPr>
            <a:endParaRPr/>
          </a:p>
          <a:p>
            <a:pPr marL="457200" lvl="0" indent="0" algn="l" rtl="0">
              <a:lnSpc>
                <a:spcPct val="115000"/>
              </a:lnSpc>
              <a:spcBef>
                <a:spcPts val="1200"/>
              </a:spcBef>
              <a:spcAft>
                <a:spcPts val="0"/>
              </a:spcAft>
              <a:buNone/>
            </a:pPr>
            <a:endParaRPr/>
          </a:p>
          <a:p>
            <a:pPr marL="0" lvl="0" indent="69850" algn="l" rtl="0">
              <a:lnSpc>
                <a:spcPct val="90000"/>
              </a:lnSpc>
              <a:spcBef>
                <a:spcPts val="1200"/>
              </a:spcBef>
              <a:spcAft>
                <a:spcPts val="0"/>
              </a:spcAft>
              <a:buClr>
                <a:schemeClr val="dk1"/>
              </a:buClr>
              <a:buSzPts val="1100"/>
              <a:buFont typeface="Arial"/>
              <a:buNone/>
            </a:pPr>
            <a:endParaRPr sz="11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8">
          <a:extLst>
            <a:ext uri="{FF2B5EF4-FFF2-40B4-BE49-F238E27FC236}">
              <a16:creationId xmlns:a16="http://schemas.microsoft.com/office/drawing/2014/main" id="{947C601C-6BCF-6034-D3A5-40B198DD749F}"/>
            </a:ext>
          </a:extLst>
        </p:cNvPr>
        <p:cNvGrpSpPr/>
        <p:nvPr/>
      </p:nvGrpSpPr>
      <p:grpSpPr>
        <a:xfrm>
          <a:off x="0" y="0"/>
          <a:ext cx="0" cy="0"/>
          <a:chOff x="0" y="0"/>
          <a:chExt cx="0" cy="0"/>
        </a:xfrm>
      </p:grpSpPr>
      <p:sp>
        <p:nvSpPr>
          <p:cNvPr id="89" name="Google Shape;89;p1">
            <a:extLst>
              <a:ext uri="{FF2B5EF4-FFF2-40B4-BE49-F238E27FC236}">
                <a16:creationId xmlns:a16="http://schemas.microsoft.com/office/drawing/2014/main" id="{21797B04-442D-76EE-4F1F-911B6A57F017}"/>
              </a:ext>
            </a:extLst>
          </p:cNvPr>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0" name="Google Shape;90;p1">
            <a:extLst>
              <a:ext uri="{FF2B5EF4-FFF2-40B4-BE49-F238E27FC236}">
                <a16:creationId xmlns:a16="http://schemas.microsoft.com/office/drawing/2014/main" id="{99E33783-16FE-13B2-599B-E170B2FB7E7B}"/>
              </a:ext>
            </a:extLst>
          </p:cNvPr>
          <p:cNvSpPr/>
          <p:nvPr/>
        </p:nvSpPr>
        <p:spPr>
          <a:xfrm>
            <a:off x="0" y="-427"/>
            <a:ext cx="12192001" cy="6858000"/>
          </a:xfrm>
          <a:prstGeom prst="rect">
            <a:avLst/>
          </a:prstGeom>
          <a:gradFill>
            <a:gsLst>
              <a:gs pos="0">
                <a:srgbClr val="000000"/>
              </a:gs>
              <a:gs pos="100000">
                <a:srgbClr val="2F5496"/>
              </a:gs>
            </a:gsLst>
            <a:lin ang="150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1" name="Google Shape;91;p1">
            <a:extLst>
              <a:ext uri="{FF2B5EF4-FFF2-40B4-BE49-F238E27FC236}">
                <a16:creationId xmlns:a16="http://schemas.microsoft.com/office/drawing/2014/main" id="{A833B986-DF17-D2BA-2429-195EE42C5F4E}"/>
              </a:ext>
            </a:extLst>
          </p:cNvPr>
          <p:cNvSpPr/>
          <p:nvPr/>
        </p:nvSpPr>
        <p:spPr>
          <a:xfrm rot="10800000" flipH="1">
            <a:off x="455521" y="-1720"/>
            <a:ext cx="11750040" cy="6840685"/>
          </a:xfrm>
          <a:prstGeom prst="rect">
            <a:avLst/>
          </a:prstGeom>
          <a:gradFill>
            <a:gsLst>
              <a:gs pos="0">
                <a:srgbClr val="1F3864">
                  <a:alpha val="60784"/>
                </a:srgbClr>
              </a:gs>
              <a:gs pos="21000">
                <a:srgbClr val="1F3864">
                  <a:alpha val="60784"/>
                </a:srgbClr>
              </a:gs>
              <a:gs pos="100000">
                <a:srgbClr val="4472C4">
                  <a:alpha val="0"/>
                </a:srgbClr>
              </a:gs>
            </a:gsLst>
            <a:lin ang="21593999"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2" name="Google Shape;92;p1">
            <a:extLst>
              <a:ext uri="{FF2B5EF4-FFF2-40B4-BE49-F238E27FC236}">
                <a16:creationId xmlns:a16="http://schemas.microsoft.com/office/drawing/2014/main" id="{164F8682-0038-B464-8D25-1DDF45E69691}"/>
              </a:ext>
            </a:extLst>
          </p:cNvPr>
          <p:cNvSpPr/>
          <p:nvPr/>
        </p:nvSpPr>
        <p:spPr>
          <a:xfrm>
            <a:off x="8606054" y="-1291"/>
            <a:ext cx="3608179" cy="6858864"/>
          </a:xfrm>
          <a:prstGeom prst="rect">
            <a:avLst/>
          </a:prstGeom>
          <a:gradFill>
            <a:gsLst>
              <a:gs pos="0">
                <a:srgbClr val="2F5496">
                  <a:alpha val="0"/>
                </a:srgbClr>
              </a:gs>
              <a:gs pos="99000">
                <a:srgbClr val="000000">
                  <a:alpha val="40784"/>
                </a:srgbClr>
              </a:gs>
              <a:gs pos="100000">
                <a:srgbClr val="000000">
                  <a:alpha val="40784"/>
                </a:srgbClr>
              </a:gs>
            </a:gsLst>
            <a:lin ang="16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3" name="Google Shape;93;p1">
            <a:extLst>
              <a:ext uri="{FF2B5EF4-FFF2-40B4-BE49-F238E27FC236}">
                <a16:creationId xmlns:a16="http://schemas.microsoft.com/office/drawing/2014/main" id="{CD0187FE-395B-3FAF-3970-247992955FA0}"/>
              </a:ext>
            </a:extLst>
          </p:cNvPr>
          <p:cNvSpPr/>
          <p:nvPr/>
        </p:nvSpPr>
        <p:spPr>
          <a:xfrm rot="-6325827">
            <a:off x="6059728" y="779270"/>
            <a:ext cx="4967533" cy="4988390"/>
          </a:xfrm>
          <a:prstGeom prst="ellipse">
            <a:avLst/>
          </a:prstGeom>
          <a:gradFill>
            <a:gsLst>
              <a:gs pos="0">
                <a:srgbClr val="4472C4">
                  <a:alpha val="23921"/>
                </a:srgbClr>
              </a:gs>
              <a:gs pos="79000">
                <a:srgbClr val="8DA9DB">
                  <a:alpha val="0"/>
                </a:srgbClr>
              </a:gs>
              <a:gs pos="100000">
                <a:srgbClr val="8DA9DB">
                  <a:alpha val="0"/>
                </a:srgbClr>
              </a:gs>
            </a:gsLst>
            <a:lin ang="14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4" name="Google Shape;94;p1">
            <a:extLst>
              <a:ext uri="{FF2B5EF4-FFF2-40B4-BE49-F238E27FC236}">
                <a16:creationId xmlns:a16="http://schemas.microsoft.com/office/drawing/2014/main" id="{E247C9B3-C68E-7C71-C9CF-D5FD76AAD42E}"/>
              </a:ext>
            </a:extLst>
          </p:cNvPr>
          <p:cNvSpPr txBox="1">
            <a:spLocks noGrp="1"/>
          </p:cNvSpPr>
          <p:nvPr>
            <p:ph type="ctrTitle"/>
          </p:nvPr>
        </p:nvSpPr>
        <p:spPr>
          <a:xfrm>
            <a:off x="424500" y="1653100"/>
            <a:ext cx="11343000" cy="21159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rgbClr val="FFFFFF"/>
              </a:buClr>
              <a:buSzPts val="4800"/>
              <a:buFont typeface="Calibri"/>
              <a:buNone/>
            </a:pPr>
            <a:r>
              <a:rPr lang="en-US" sz="4800" b="1">
                <a:solidFill>
                  <a:srgbClr val="FFFFFF"/>
                </a:solidFill>
              </a:rPr>
              <a:t>Tame Your Workday: Practical Wins with Modern SQL Server Features</a:t>
            </a:r>
            <a:endParaRPr sz="4800" b="1">
              <a:solidFill>
                <a:srgbClr val="FFFFFF"/>
              </a:solidFill>
              <a:latin typeface="Calibri"/>
              <a:ea typeface="Calibri"/>
              <a:cs typeface="Calibri"/>
              <a:sym typeface="Calibri"/>
            </a:endParaRPr>
          </a:p>
        </p:txBody>
      </p:sp>
      <p:sp>
        <p:nvSpPr>
          <p:cNvPr id="95" name="Google Shape;95;p1">
            <a:extLst>
              <a:ext uri="{FF2B5EF4-FFF2-40B4-BE49-F238E27FC236}">
                <a16:creationId xmlns:a16="http://schemas.microsoft.com/office/drawing/2014/main" id="{FBACA55C-BC61-C791-2FE2-0EE6E4846EB8}"/>
              </a:ext>
            </a:extLst>
          </p:cNvPr>
          <p:cNvSpPr/>
          <p:nvPr/>
        </p:nvSpPr>
        <p:spPr>
          <a:xfrm rot="10800000" flipH="1">
            <a:off x="6314" y="4480038"/>
            <a:ext cx="12179371" cy="2377962"/>
          </a:xfrm>
          <a:prstGeom prst="rect">
            <a:avLst/>
          </a:prstGeom>
          <a:gradFill>
            <a:gsLst>
              <a:gs pos="0">
                <a:srgbClr val="2F5496">
                  <a:alpha val="49803"/>
                </a:srgbClr>
              </a:gs>
              <a:gs pos="99000">
                <a:srgbClr val="000000">
                  <a:alpha val="33725"/>
                </a:srgbClr>
              </a:gs>
              <a:gs pos="100000">
                <a:srgbClr val="000000">
                  <a:alpha val="33725"/>
                </a:srgbClr>
              </a:gs>
            </a:gsLst>
            <a:lin ang="17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6" name="Google Shape;96;p1">
            <a:extLst>
              <a:ext uri="{FF2B5EF4-FFF2-40B4-BE49-F238E27FC236}">
                <a16:creationId xmlns:a16="http://schemas.microsoft.com/office/drawing/2014/main" id="{95B7F639-16D8-E6E7-97AE-1C9B4B0156D3}"/>
              </a:ext>
            </a:extLst>
          </p:cNvPr>
          <p:cNvSpPr txBox="1">
            <a:spLocks noGrp="1"/>
          </p:cNvSpPr>
          <p:nvPr>
            <p:ph type="subTitle" idx="1"/>
          </p:nvPr>
        </p:nvSpPr>
        <p:spPr>
          <a:xfrm>
            <a:off x="1931874" y="4797188"/>
            <a:ext cx="6051236" cy="1241828"/>
          </a:xfrm>
          <a:prstGeom prst="rect">
            <a:avLst/>
          </a:prstGeom>
          <a:noFill/>
          <a:ln>
            <a:noFill/>
          </a:ln>
        </p:spPr>
        <p:txBody>
          <a:bodyPr spcFirstLastPara="1" wrap="square" lIns="91425" tIns="45700" rIns="91425" bIns="45700" anchor="t" anchorCtr="0">
            <a:normAutofit/>
          </a:bodyPr>
          <a:lstStyle/>
          <a:p>
            <a:pPr marL="0" lvl="0" indent="152400" algn="r" rtl="0">
              <a:lnSpc>
                <a:spcPct val="90000"/>
              </a:lnSpc>
              <a:spcBef>
                <a:spcPts val="0"/>
              </a:spcBef>
              <a:spcAft>
                <a:spcPts val="0"/>
              </a:spcAft>
              <a:buClr>
                <a:schemeClr val="dk1"/>
              </a:buClr>
              <a:buSzPts val="2400"/>
              <a:buFont typeface="Arial"/>
              <a:buNone/>
            </a:pPr>
            <a:endParaRPr>
              <a:solidFill>
                <a:srgbClr val="FFFFFF"/>
              </a:solidFill>
            </a:endParaRPr>
          </a:p>
          <a:p>
            <a:pPr marL="0" lvl="0" indent="152400" algn="r" rtl="0">
              <a:lnSpc>
                <a:spcPct val="90000"/>
              </a:lnSpc>
              <a:spcBef>
                <a:spcPts val="1000"/>
              </a:spcBef>
              <a:spcAft>
                <a:spcPts val="0"/>
              </a:spcAft>
              <a:buClr>
                <a:schemeClr val="dk1"/>
              </a:buClr>
              <a:buSzPts val="2400"/>
              <a:buFont typeface="Arial"/>
              <a:buNone/>
            </a:pPr>
            <a:endParaRPr>
              <a:solidFill>
                <a:srgbClr val="FFFFFF"/>
              </a:solidFill>
            </a:endParaRPr>
          </a:p>
        </p:txBody>
      </p:sp>
      <p:sp>
        <p:nvSpPr>
          <p:cNvPr id="97" name="Google Shape;97;p1">
            <a:extLst>
              <a:ext uri="{FF2B5EF4-FFF2-40B4-BE49-F238E27FC236}">
                <a16:creationId xmlns:a16="http://schemas.microsoft.com/office/drawing/2014/main" id="{A02961E5-95F4-55A0-E725-B62891CC8C35}"/>
              </a:ext>
            </a:extLst>
          </p:cNvPr>
          <p:cNvSpPr/>
          <p:nvPr/>
        </p:nvSpPr>
        <p:spPr>
          <a:xfrm rot="-5400000" flipH="1">
            <a:off x="6967085" y="1632660"/>
            <a:ext cx="6857572" cy="3592258"/>
          </a:xfrm>
          <a:prstGeom prst="rect">
            <a:avLst/>
          </a:prstGeom>
          <a:gradFill>
            <a:gsLst>
              <a:gs pos="0">
                <a:srgbClr val="2F5496">
                  <a:alpha val="49803"/>
                </a:srgbClr>
              </a:gs>
              <a:gs pos="99000">
                <a:srgbClr val="000000">
                  <a:alpha val="0"/>
                </a:srgbClr>
              </a:gs>
              <a:gs pos="100000">
                <a:srgbClr val="000000">
                  <a:alpha val="0"/>
                </a:srgbClr>
              </a:gs>
            </a:gsLst>
            <a:lin ang="156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Tree>
    <p:extLst>
      <p:ext uri="{BB962C8B-B14F-4D97-AF65-F5344CB8AC3E}">
        <p14:creationId xmlns:p14="http://schemas.microsoft.com/office/powerpoint/2010/main" val="80115283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13"/>
        <p:cNvGrpSpPr/>
        <p:nvPr/>
      </p:nvGrpSpPr>
      <p:grpSpPr>
        <a:xfrm>
          <a:off x="0" y="0"/>
          <a:ext cx="0" cy="0"/>
          <a:chOff x="0" y="0"/>
          <a:chExt cx="0" cy="0"/>
        </a:xfrm>
      </p:grpSpPr>
      <p:sp>
        <p:nvSpPr>
          <p:cNvPr id="414" name="Google Shape;414;g350845865ce_0_65"/>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15" name="Google Shape;415;g350845865ce_0_65"/>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16" name="Google Shape;416;g350845865ce_0_65"/>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17" name="Google Shape;417;g350845865ce_0_65"/>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18" name="Google Shape;418;g350845865ce_0_65"/>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19" name="Google Shape;419;g350845865ce_0_65"/>
          <p:cNvSpPr txBox="1">
            <a:spLocks noGrp="1"/>
          </p:cNvSpPr>
          <p:nvPr>
            <p:ph type="ctrTitle"/>
          </p:nvPr>
        </p:nvSpPr>
        <p:spPr>
          <a:xfrm>
            <a:off x="1371599" y="294539"/>
            <a:ext cx="9896100" cy="1000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420" name="Google Shape;420;g350845865ce_0_65"/>
          <p:cNvSpPr txBox="1">
            <a:spLocks noGrp="1"/>
          </p:cNvSpPr>
          <p:nvPr>
            <p:ph type="subTitle" idx="1"/>
          </p:nvPr>
        </p:nvSpPr>
        <p:spPr>
          <a:xfrm>
            <a:off x="1371600" y="1712125"/>
            <a:ext cx="9723900" cy="48564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2400"/>
              <a:buNone/>
            </a:pPr>
            <a:r>
              <a:rPr lang="en-US" i="0"/>
              <a:t>Query Store(2016)</a:t>
            </a:r>
            <a:endParaRPr/>
          </a:p>
          <a:p>
            <a:pPr marL="203200" lvl="0" indent="0" algn="l" rtl="0">
              <a:lnSpc>
                <a:spcPct val="115000"/>
              </a:lnSpc>
              <a:spcBef>
                <a:spcPts val="1200"/>
              </a:spcBef>
              <a:spcAft>
                <a:spcPts val="0"/>
              </a:spcAft>
              <a:buNone/>
            </a:pPr>
            <a:endParaRPr/>
          </a:p>
          <a:p>
            <a:pPr marL="419100" lvl="0" indent="-342900" algn="l" rtl="0">
              <a:lnSpc>
                <a:spcPct val="115000"/>
              </a:lnSpc>
              <a:spcBef>
                <a:spcPts val="1200"/>
              </a:spcBef>
              <a:spcAft>
                <a:spcPts val="0"/>
              </a:spcAft>
              <a:buSzPts val="2400"/>
              <a:buFont typeface="Arial" panose="020B0604020202020204" pitchFamily="34" charset="0"/>
              <a:buChar char="•"/>
            </a:pPr>
            <a:r>
              <a:rPr lang="en-US"/>
              <a:t>Compare two plans to each other side by side​</a:t>
            </a:r>
            <a:endParaRPr/>
          </a:p>
          <a:p>
            <a:pPr marL="1257300" lvl="0" indent="-342900" algn="l" rtl="0">
              <a:lnSpc>
                <a:spcPct val="115000"/>
              </a:lnSpc>
              <a:spcBef>
                <a:spcPts val="1200"/>
              </a:spcBef>
              <a:spcAft>
                <a:spcPts val="0"/>
              </a:spcAft>
              <a:buFont typeface="Arial" panose="020B0604020202020204" pitchFamily="34" charset="0"/>
              <a:buChar char="•"/>
            </a:pPr>
            <a:endParaRPr/>
          </a:p>
          <a:p>
            <a:pPr marL="419100" lvl="0" indent="-342900" algn="l" rtl="0">
              <a:lnSpc>
                <a:spcPct val="115000"/>
              </a:lnSpc>
              <a:spcBef>
                <a:spcPts val="1200"/>
              </a:spcBef>
              <a:spcAft>
                <a:spcPts val="0"/>
              </a:spcAft>
              <a:buSzPts val="2400"/>
              <a:buFont typeface="Arial" panose="020B0604020202020204" pitchFamily="34" charset="0"/>
              <a:buChar char="•"/>
            </a:pPr>
            <a:r>
              <a:rPr lang="en-US"/>
              <a:t>Track a stored procedure’s performance over time by </a:t>
            </a:r>
            <a:r>
              <a:rPr lang="en-US" err="1"/>
              <a:t>queryid</a:t>
            </a:r>
            <a:r>
              <a:rPr lang="en-US"/>
              <a:t> – assuming no one drops and recreates the procedure.</a:t>
            </a:r>
            <a:endParaRPr/>
          </a:p>
          <a:p>
            <a:pPr marL="1257300" lvl="0" indent="-342900" algn="l" rtl="0">
              <a:lnSpc>
                <a:spcPct val="115000"/>
              </a:lnSpc>
              <a:spcBef>
                <a:spcPts val="1200"/>
              </a:spcBef>
              <a:spcAft>
                <a:spcPts val="0"/>
              </a:spcAft>
              <a:buFont typeface="Arial" panose="020B0604020202020204" pitchFamily="34" charset="0"/>
              <a:buChar char="•"/>
            </a:pPr>
            <a:endParaRPr/>
          </a:p>
          <a:p>
            <a:pPr marL="419100" lvl="0" indent="-342900" algn="l" rtl="0">
              <a:lnSpc>
                <a:spcPct val="115000"/>
              </a:lnSpc>
              <a:spcBef>
                <a:spcPts val="1200"/>
              </a:spcBef>
              <a:spcAft>
                <a:spcPts val="0"/>
              </a:spcAft>
              <a:buSzPts val="2400"/>
              <a:buFont typeface="Arial" panose="020B0604020202020204" pitchFamily="34" charset="0"/>
              <a:buChar char="•"/>
            </a:pPr>
            <a:r>
              <a:rPr lang="en-US"/>
              <a:t>Allows you to detect regression and force “good query plans”</a:t>
            </a:r>
            <a:endParaRPr/>
          </a:p>
          <a:p>
            <a:pPr marL="457200" lvl="0" indent="0" algn="l" rtl="0">
              <a:lnSpc>
                <a:spcPct val="115000"/>
              </a:lnSpc>
              <a:spcBef>
                <a:spcPts val="1200"/>
              </a:spcBef>
              <a:spcAft>
                <a:spcPts val="0"/>
              </a:spcAft>
              <a:buNone/>
            </a:pPr>
            <a:endParaRPr/>
          </a:p>
          <a:p>
            <a:pPr marL="0" lvl="0" indent="69850" algn="l" rtl="0">
              <a:lnSpc>
                <a:spcPct val="90000"/>
              </a:lnSpc>
              <a:spcBef>
                <a:spcPts val="1200"/>
              </a:spcBef>
              <a:spcAft>
                <a:spcPts val="0"/>
              </a:spcAft>
              <a:buClr>
                <a:schemeClr val="dk1"/>
              </a:buClr>
              <a:buSzPts val="1100"/>
              <a:buFont typeface="Arial"/>
              <a:buNone/>
            </a:pPr>
            <a:endParaRPr sz="110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25"/>
        <p:cNvGrpSpPr/>
        <p:nvPr/>
      </p:nvGrpSpPr>
      <p:grpSpPr>
        <a:xfrm>
          <a:off x="0" y="0"/>
          <a:ext cx="0" cy="0"/>
          <a:chOff x="0" y="0"/>
          <a:chExt cx="0" cy="0"/>
        </a:xfrm>
      </p:grpSpPr>
      <p:sp>
        <p:nvSpPr>
          <p:cNvPr id="426" name="Google Shape;426;g350845865ce_0_41"/>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27" name="Google Shape;427;g350845865ce_0_41"/>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28" name="Google Shape;428;g350845865ce_0_41"/>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29" name="Google Shape;429;g350845865ce_0_41"/>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30" name="Google Shape;430;g350845865ce_0_41"/>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31" name="Google Shape;431;g350845865ce_0_41"/>
          <p:cNvSpPr txBox="1">
            <a:spLocks noGrp="1"/>
          </p:cNvSpPr>
          <p:nvPr>
            <p:ph type="ctrTitle"/>
          </p:nvPr>
        </p:nvSpPr>
        <p:spPr>
          <a:xfrm>
            <a:off x="1371599" y="294539"/>
            <a:ext cx="9896100" cy="1000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432" name="Google Shape;432;g350845865ce_0_41"/>
          <p:cNvSpPr txBox="1">
            <a:spLocks noGrp="1"/>
          </p:cNvSpPr>
          <p:nvPr>
            <p:ph type="subTitle" idx="1"/>
          </p:nvPr>
        </p:nvSpPr>
        <p:spPr>
          <a:xfrm>
            <a:off x="1371599" y="2189799"/>
            <a:ext cx="9723900" cy="5410372"/>
          </a:xfrm>
          <a:prstGeom prst="rect">
            <a:avLst/>
          </a:prstGeom>
          <a:noFill/>
          <a:ln>
            <a:noFill/>
          </a:ln>
        </p:spPr>
        <p:txBody>
          <a:bodyPr spcFirstLastPara="1" wrap="square" lIns="91425" tIns="45700" rIns="91425" bIns="45700" anchor="ctr" anchorCtr="0">
            <a:normAutofit lnSpcReduction="10000"/>
          </a:bodyPr>
          <a:lstStyle/>
          <a:p>
            <a:pPr marL="0" lvl="0" indent="0" algn="l" rtl="0">
              <a:lnSpc>
                <a:spcPct val="90000"/>
              </a:lnSpc>
              <a:spcBef>
                <a:spcPts val="0"/>
              </a:spcBef>
              <a:spcAft>
                <a:spcPts val="0"/>
              </a:spcAft>
              <a:buClr>
                <a:schemeClr val="dk1"/>
              </a:buClr>
              <a:buSzPct val="100000"/>
              <a:buNone/>
            </a:pPr>
            <a:r>
              <a:rPr lang="en-US" i="0"/>
              <a:t>Query Store(2016)</a:t>
            </a:r>
            <a:endParaRPr/>
          </a:p>
          <a:p>
            <a:pPr marL="203200" lvl="0" indent="0" algn="l" rtl="0">
              <a:lnSpc>
                <a:spcPct val="115000"/>
              </a:lnSpc>
              <a:spcBef>
                <a:spcPts val="1200"/>
              </a:spcBef>
              <a:spcAft>
                <a:spcPts val="0"/>
              </a:spcAft>
              <a:buNone/>
            </a:pPr>
            <a:endParaRPr/>
          </a:p>
          <a:p>
            <a:pPr marL="441960" lvl="0" indent="-342900" algn="l" rtl="0">
              <a:lnSpc>
                <a:spcPct val="115000"/>
              </a:lnSpc>
              <a:spcBef>
                <a:spcPts val="1200"/>
              </a:spcBef>
              <a:spcAft>
                <a:spcPts val="0"/>
              </a:spcAft>
              <a:buSzPct val="100000"/>
              <a:buFont typeface="Arial" panose="020B0604020202020204" pitchFamily="34" charset="0"/>
              <a:buChar char="•"/>
            </a:pPr>
            <a:r>
              <a:rPr lang="en-US">
                <a:latin typeface="Arial"/>
                <a:ea typeface="Arial"/>
                <a:cs typeface="Arial"/>
                <a:sym typeface="Arial"/>
              </a:rPr>
              <a:t>Reports that show performance graphically​</a:t>
            </a:r>
            <a:endParaRPr>
              <a:latin typeface="Arial"/>
              <a:ea typeface="Arial"/>
              <a:cs typeface="Arial"/>
              <a:sym typeface="Arial"/>
            </a:endParaRPr>
          </a:p>
          <a:p>
            <a:pPr marL="965200" lvl="0" indent="-342900" algn="l" rtl="0">
              <a:lnSpc>
                <a:spcPct val="115000"/>
              </a:lnSpc>
              <a:spcBef>
                <a:spcPts val="1200"/>
              </a:spcBef>
              <a:spcAft>
                <a:spcPts val="0"/>
              </a:spcAft>
              <a:buFont typeface="Arial" panose="020B0604020202020204" pitchFamily="34" charset="0"/>
              <a:buChar char="•"/>
            </a:pPr>
            <a:r>
              <a:rPr lang="en-US"/>
              <a:t>Regressed Queries​</a:t>
            </a:r>
            <a:endParaRPr/>
          </a:p>
          <a:p>
            <a:pPr marL="965200" lvl="0" indent="-342900" algn="l" rtl="0">
              <a:lnSpc>
                <a:spcPct val="115000"/>
              </a:lnSpc>
              <a:spcBef>
                <a:spcPts val="1200"/>
              </a:spcBef>
              <a:spcAft>
                <a:spcPts val="0"/>
              </a:spcAft>
              <a:buFont typeface="Arial" panose="020B0604020202020204" pitchFamily="34" charset="0"/>
              <a:buChar char="•"/>
            </a:pPr>
            <a:r>
              <a:rPr lang="en-US"/>
              <a:t>Overall Resource Consumption​</a:t>
            </a:r>
            <a:endParaRPr/>
          </a:p>
          <a:p>
            <a:pPr marL="965200" lvl="0" indent="-342900" algn="l" rtl="0">
              <a:lnSpc>
                <a:spcPct val="115000"/>
              </a:lnSpc>
              <a:spcBef>
                <a:spcPts val="1200"/>
              </a:spcBef>
              <a:spcAft>
                <a:spcPts val="0"/>
              </a:spcAft>
              <a:buFont typeface="Arial" panose="020B0604020202020204" pitchFamily="34" charset="0"/>
              <a:buChar char="•"/>
            </a:pPr>
            <a:r>
              <a:rPr lang="en-US"/>
              <a:t>Top Resource Consuming Queries*​</a:t>
            </a:r>
            <a:endParaRPr/>
          </a:p>
          <a:p>
            <a:pPr marL="965200" lvl="0" indent="-342900" algn="l" rtl="0">
              <a:lnSpc>
                <a:spcPct val="115000"/>
              </a:lnSpc>
              <a:spcBef>
                <a:spcPts val="1200"/>
              </a:spcBef>
              <a:spcAft>
                <a:spcPts val="0"/>
              </a:spcAft>
              <a:buFont typeface="Arial" panose="020B0604020202020204" pitchFamily="34" charset="0"/>
              <a:buChar char="•"/>
            </a:pPr>
            <a:r>
              <a:rPr lang="en-US"/>
              <a:t>Queries with Forced Plans​</a:t>
            </a:r>
            <a:endParaRPr/>
          </a:p>
          <a:p>
            <a:pPr marL="965200" lvl="0" indent="-342900" algn="l" rtl="0">
              <a:lnSpc>
                <a:spcPct val="115000"/>
              </a:lnSpc>
              <a:spcBef>
                <a:spcPts val="1200"/>
              </a:spcBef>
              <a:spcAft>
                <a:spcPts val="0"/>
              </a:spcAft>
              <a:buFont typeface="Arial" panose="020B0604020202020204" pitchFamily="34" charset="0"/>
              <a:buChar char="•"/>
            </a:pPr>
            <a:r>
              <a:rPr lang="en-US"/>
              <a:t>Queries with High Variation​</a:t>
            </a:r>
            <a:endParaRPr/>
          </a:p>
          <a:p>
            <a:pPr marL="965200" lvl="0" indent="-342900" algn="l" rtl="0">
              <a:lnSpc>
                <a:spcPct val="115000"/>
              </a:lnSpc>
              <a:spcBef>
                <a:spcPts val="1200"/>
              </a:spcBef>
              <a:spcAft>
                <a:spcPts val="0"/>
              </a:spcAft>
              <a:buFont typeface="Arial" panose="020B0604020202020204" pitchFamily="34" charset="0"/>
              <a:buChar char="•"/>
            </a:pPr>
            <a:r>
              <a:rPr lang="en-US"/>
              <a:t>Query Wait Statistics*​</a:t>
            </a:r>
            <a:endParaRPr/>
          </a:p>
          <a:p>
            <a:pPr marL="965200" lvl="0" indent="-342900" algn="l" rtl="0">
              <a:lnSpc>
                <a:spcPct val="115000"/>
              </a:lnSpc>
              <a:spcBef>
                <a:spcPts val="1200"/>
              </a:spcBef>
              <a:spcAft>
                <a:spcPts val="0"/>
              </a:spcAft>
              <a:buFont typeface="Arial" panose="020B0604020202020204" pitchFamily="34" charset="0"/>
              <a:buChar char="•"/>
            </a:pPr>
            <a:r>
              <a:rPr lang="en-US"/>
              <a:t>Tracked Queries*</a:t>
            </a:r>
            <a:endParaRPr/>
          </a:p>
          <a:p>
            <a:pPr marL="457200" lvl="0" indent="0" algn="l" rtl="0">
              <a:lnSpc>
                <a:spcPct val="115000"/>
              </a:lnSpc>
              <a:spcBef>
                <a:spcPts val="1200"/>
              </a:spcBef>
              <a:spcAft>
                <a:spcPts val="0"/>
              </a:spcAft>
              <a:buNone/>
            </a:pPr>
            <a:endParaRPr/>
          </a:p>
          <a:p>
            <a:pPr marL="457200" lvl="0" indent="0" algn="l" rtl="0">
              <a:lnSpc>
                <a:spcPct val="115000"/>
              </a:lnSpc>
              <a:spcBef>
                <a:spcPts val="1200"/>
              </a:spcBef>
              <a:spcAft>
                <a:spcPts val="0"/>
              </a:spcAft>
              <a:buNone/>
            </a:pPr>
            <a:endParaRPr/>
          </a:p>
          <a:p>
            <a:pPr marL="0" lvl="0" indent="69850" algn="l" rtl="0">
              <a:lnSpc>
                <a:spcPct val="90000"/>
              </a:lnSpc>
              <a:spcBef>
                <a:spcPts val="1200"/>
              </a:spcBef>
              <a:spcAft>
                <a:spcPts val="0"/>
              </a:spcAft>
              <a:buClr>
                <a:schemeClr val="dk1"/>
              </a:buClr>
              <a:buSzPct val="100000"/>
              <a:buFont typeface="Arial"/>
              <a:buNone/>
            </a:pPr>
            <a:endParaRPr sz="110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61"/>
        <p:cNvGrpSpPr/>
        <p:nvPr/>
      </p:nvGrpSpPr>
      <p:grpSpPr>
        <a:xfrm>
          <a:off x="0" y="0"/>
          <a:ext cx="0" cy="0"/>
          <a:chOff x="0" y="0"/>
          <a:chExt cx="0" cy="0"/>
        </a:xfrm>
      </p:grpSpPr>
      <p:sp>
        <p:nvSpPr>
          <p:cNvPr id="462" name="Google Shape;462;p24"/>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63" name="Google Shape;463;p24"/>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64" name="Google Shape;464;p24"/>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65" name="Google Shape;465;p24"/>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66" name="Google Shape;466;p24"/>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67" name="Google Shape;467;p24"/>
          <p:cNvSpPr txBox="1">
            <a:spLocks noGrp="1"/>
          </p:cNvSpPr>
          <p:nvPr>
            <p:ph type="ctrTitle"/>
          </p:nvPr>
        </p:nvSpPr>
        <p:spPr>
          <a:xfrm>
            <a:off x="1371599" y="294539"/>
            <a:ext cx="9895951" cy="1000108"/>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468" name="Google Shape;468;p24"/>
          <p:cNvSpPr txBox="1">
            <a:spLocks noGrp="1"/>
          </p:cNvSpPr>
          <p:nvPr>
            <p:ph type="subTitle" idx="1"/>
          </p:nvPr>
        </p:nvSpPr>
        <p:spPr>
          <a:xfrm>
            <a:off x="1371599" y="1803576"/>
            <a:ext cx="9723900" cy="4902300"/>
          </a:xfrm>
          <a:prstGeom prst="rect">
            <a:avLst/>
          </a:prstGeom>
          <a:noFill/>
          <a:ln>
            <a:noFill/>
          </a:ln>
        </p:spPr>
        <p:txBody>
          <a:bodyPr spcFirstLastPara="1" wrap="square" lIns="91425" tIns="45700" rIns="91425" bIns="45700" anchor="ctr" anchorCtr="0">
            <a:normAutofit lnSpcReduction="10000"/>
          </a:bodyPr>
          <a:lstStyle/>
          <a:p>
            <a:pPr marL="0" lvl="0" indent="0" algn="l" rtl="0">
              <a:lnSpc>
                <a:spcPct val="90000"/>
              </a:lnSpc>
              <a:spcBef>
                <a:spcPts val="0"/>
              </a:spcBef>
              <a:spcAft>
                <a:spcPts val="0"/>
              </a:spcAft>
              <a:buClr>
                <a:schemeClr val="dk1"/>
              </a:buClr>
              <a:buSzPts val="2400"/>
              <a:buNone/>
            </a:pPr>
            <a:r>
              <a:rPr lang="en-US" b="0" i="0"/>
              <a:t>Query Store(2016)</a:t>
            </a:r>
            <a:endParaRPr/>
          </a:p>
          <a:p>
            <a:pPr marL="0" lvl="0" indent="0" algn="l" rtl="0">
              <a:lnSpc>
                <a:spcPct val="90000"/>
              </a:lnSpc>
              <a:spcBef>
                <a:spcPts val="1000"/>
              </a:spcBef>
              <a:spcAft>
                <a:spcPts val="0"/>
              </a:spcAft>
              <a:buNone/>
            </a:pPr>
            <a:endParaRPr/>
          </a:p>
          <a:p>
            <a:pPr marL="571500" lvl="0" indent="-342900" algn="l" rtl="0">
              <a:lnSpc>
                <a:spcPct val="90000"/>
              </a:lnSpc>
              <a:spcBef>
                <a:spcPts val="1000"/>
              </a:spcBef>
              <a:spcAft>
                <a:spcPts val="0"/>
              </a:spcAft>
              <a:buClr>
                <a:schemeClr val="dk1"/>
              </a:buClr>
              <a:buSzPts val="2400"/>
              <a:buChar char="•"/>
            </a:pPr>
            <a:r>
              <a:rPr lang="en-US"/>
              <a:t>Use TF 7745 to prevent Query store data from writing to disk before shutdown (This TF is not available in AWS RDS)</a:t>
            </a:r>
            <a:endParaRPr/>
          </a:p>
          <a:p>
            <a:pPr marL="0" lvl="0" indent="0" algn="l" rtl="0">
              <a:lnSpc>
                <a:spcPct val="90000"/>
              </a:lnSpc>
              <a:spcBef>
                <a:spcPts val="1000"/>
              </a:spcBef>
              <a:spcAft>
                <a:spcPts val="0"/>
              </a:spcAft>
              <a:buNone/>
            </a:pPr>
            <a:endParaRPr/>
          </a:p>
          <a:p>
            <a:pPr marL="571500" lvl="0" indent="-342900" algn="l" rtl="0">
              <a:lnSpc>
                <a:spcPct val="90000"/>
              </a:lnSpc>
              <a:spcBef>
                <a:spcPts val="1000"/>
              </a:spcBef>
              <a:spcAft>
                <a:spcPts val="0"/>
              </a:spcAft>
              <a:buSzPts val="2400"/>
              <a:buChar char="•"/>
            </a:pPr>
            <a:r>
              <a:rPr lang="en-US"/>
              <a:t>Use TF 7752 to enable Query Store to load data into memory asynchronously and not prevent query execution while it loads. This is the default in 2019.</a:t>
            </a:r>
            <a:endParaRPr/>
          </a:p>
          <a:p>
            <a:pPr marL="0" lvl="0" indent="0" algn="l" rtl="0">
              <a:lnSpc>
                <a:spcPct val="90000"/>
              </a:lnSpc>
              <a:spcBef>
                <a:spcPts val="1000"/>
              </a:spcBef>
              <a:spcAft>
                <a:spcPts val="0"/>
              </a:spcAft>
              <a:buNone/>
            </a:pPr>
            <a:endParaRPr/>
          </a:p>
          <a:p>
            <a:pPr marL="571500" lvl="0" indent="-342900" algn="l" rtl="0">
              <a:lnSpc>
                <a:spcPct val="90000"/>
              </a:lnSpc>
              <a:spcBef>
                <a:spcPts val="1000"/>
              </a:spcBef>
              <a:spcAft>
                <a:spcPts val="0"/>
              </a:spcAft>
              <a:buSzPts val="2400"/>
              <a:buChar char="•"/>
            </a:pPr>
            <a:r>
              <a:rPr lang="en-US"/>
              <a:t>Fantastic to use as a before/after for migrations</a:t>
            </a:r>
            <a:endParaRPr/>
          </a:p>
          <a:p>
            <a:pPr marL="0" lvl="0" indent="0" algn="l" rtl="0">
              <a:lnSpc>
                <a:spcPct val="90000"/>
              </a:lnSpc>
              <a:spcBef>
                <a:spcPts val="1000"/>
              </a:spcBef>
              <a:spcAft>
                <a:spcPts val="0"/>
              </a:spcAft>
              <a:buNone/>
            </a:pPr>
            <a:endParaRPr/>
          </a:p>
          <a:p>
            <a:pPr marL="571500" lvl="0" indent="-342900" algn="l" rtl="0">
              <a:lnSpc>
                <a:spcPct val="90000"/>
              </a:lnSpc>
              <a:spcBef>
                <a:spcPts val="1000"/>
              </a:spcBef>
              <a:spcAft>
                <a:spcPts val="0"/>
              </a:spcAft>
              <a:buClr>
                <a:schemeClr val="dk1"/>
              </a:buClr>
              <a:buSzPts val="2400"/>
              <a:buFont typeface="Arial"/>
              <a:buChar char="•"/>
            </a:pPr>
            <a:r>
              <a:rPr lang="en-US"/>
              <a:t>Query Store in SQL Server 2022</a:t>
            </a:r>
            <a:endParaRPr/>
          </a:p>
          <a:p>
            <a:pPr marL="457200" lvl="0" indent="-76200" algn="l" rtl="0">
              <a:lnSpc>
                <a:spcPct val="90000"/>
              </a:lnSpc>
              <a:spcBef>
                <a:spcPts val="1000"/>
              </a:spcBef>
              <a:spcAft>
                <a:spcPts val="0"/>
              </a:spcAft>
              <a:buClr>
                <a:schemeClr val="dk1"/>
              </a:buClr>
              <a:buSzPts val="2400"/>
              <a:buFont typeface="Arial"/>
              <a:buNone/>
            </a:pPr>
            <a:endParaRPr/>
          </a:p>
          <a:p>
            <a:pPr marL="0" lvl="0" indent="69850" algn="l" rtl="0">
              <a:lnSpc>
                <a:spcPct val="90000"/>
              </a:lnSpc>
              <a:spcBef>
                <a:spcPts val="1000"/>
              </a:spcBef>
              <a:spcAft>
                <a:spcPts val="0"/>
              </a:spcAft>
              <a:buClr>
                <a:schemeClr val="dk1"/>
              </a:buClr>
              <a:buSzPts val="1100"/>
              <a:buFont typeface="Arial"/>
              <a:buNone/>
            </a:pPr>
            <a:endParaRPr sz="110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73"/>
        <p:cNvGrpSpPr/>
        <p:nvPr/>
      </p:nvGrpSpPr>
      <p:grpSpPr>
        <a:xfrm>
          <a:off x="0" y="0"/>
          <a:ext cx="0" cy="0"/>
          <a:chOff x="0" y="0"/>
          <a:chExt cx="0" cy="0"/>
        </a:xfrm>
      </p:grpSpPr>
      <p:sp>
        <p:nvSpPr>
          <p:cNvPr id="474" name="Google Shape;474;g350845865ce_0_76"/>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5" name="Google Shape;475;g350845865ce_0_76"/>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6" name="Google Shape;476;g350845865ce_0_76"/>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7" name="Google Shape;477;g350845865ce_0_76"/>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8" name="Google Shape;478;g350845865ce_0_76"/>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9" name="Google Shape;479;g350845865ce_0_76"/>
          <p:cNvSpPr txBox="1">
            <a:spLocks noGrp="1"/>
          </p:cNvSpPr>
          <p:nvPr>
            <p:ph type="ctrTitle"/>
          </p:nvPr>
        </p:nvSpPr>
        <p:spPr>
          <a:xfrm>
            <a:off x="1371599" y="294539"/>
            <a:ext cx="9896100" cy="1000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480" name="Google Shape;480;g350845865ce_0_76"/>
          <p:cNvSpPr txBox="1">
            <a:spLocks noGrp="1"/>
          </p:cNvSpPr>
          <p:nvPr>
            <p:ph type="subTitle" idx="1"/>
          </p:nvPr>
        </p:nvSpPr>
        <p:spPr>
          <a:xfrm>
            <a:off x="1457550" y="1803576"/>
            <a:ext cx="9723900" cy="4902300"/>
          </a:xfrm>
          <a:prstGeom prst="rect">
            <a:avLst/>
          </a:prstGeom>
          <a:noFill/>
          <a:ln>
            <a:noFill/>
          </a:ln>
        </p:spPr>
        <p:txBody>
          <a:bodyPr spcFirstLastPara="1" wrap="square" lIns="91425" tIns="45700" rIns="91425" bIns="45700" anchor="ctr" anchorCtr="0">
            <a:normAutofit fontScale="77500" lnSpcReduction="20000"/>
          </a:bodyPr>
          <a:lstStyle/>
          <a:p>
            <a:pPr marL="0" lvl="0" indent="0" algn="l" rtl="0">
              <a:lnSpc>
                <a:spcPct val="90000"/>
              </a:lnSpc>
              <a:spcBef>
                <a:spcPts val="0"/>
              </a:spcBef>
              <a:spcAft>
                <a:spcPts val="0"/>
              </a:spcAft>
              <a:buClr>
                <a:schemeClr val="dk1"/>
              </a:buClr>
              <a:buSzPct val="78688"/>
              <a:buNone/>
            </a:pPr>
            <a:r>
              <a:rPr lang="en-US" sz="3050" b="0" i="0"/>
              <a:t>Query Store(2016)</a:t>
            </a:r>
            <a:endParaRPr sz="3050"/>
          </a:p>
          <a:p>
            <a:pPr marL="0" lvl="0" indent="0" algn="l" rtl="0">
              <a:lnSpc>
                <a:spcPct val="90000"/>
              </a:lnSpc>
              <a:spcBef>
                <a:spcPts val="1000"/>
              </a:spcBef>
              <a:spcAft>
                <a:spcPts val="0"/>
              </a:spcAft>
              <a:buNone/>
            </a:pPr>
            <a:endParaRPr sz="3050"/>
          </a:p>
          <a:p>
            <a:pPr marL="0" lvl="0" indent="0" algn="l" rtl="0">
              <a:lnSpc>
                <a:spcPct val="115000"/>
              </a:lnSpc>
              <a:spcBef>
                <a:spcPts val="1200"/>
              </a:spcBef>
              <a:spcAft>
                <a:spcPts val="0"/>
              </a:spcAft>
              <a:buNone/>
            </a:pPr>
            <a:r>
              <a:rPr lang="en-US" sz="3050"/>
              <a:t>What community scripts exist for querying the Query Store system tables?​</a:t>
            </a:r>
            <a:endParaRPr sz="3050"/>
          </a:p>
          <a:p>
            <a:pPr marL="0" lvl="0" indent="0" algn="l" rtl="0">
              <a:lnSpc>
                <a:spcPct val="115000"/>
              </a:lnSpc>
              <a:spcBef>
                <a:spcPts val="1200"/>
              </a:spcBef>
              <a:spcAft>
                <a:spcPts val="0"/>
              </a:spcAft>
              <a:buNone/>
            </a:pPr>
            <a:endParaRPr sz="3050"/>
          </a:p>
          <a:p>
            <a:pPr marL="0" lvl="0" indent="-150098" algn="l" rtl="0">
              <a:lnSpc>
                <a:spcPct val="115000"/>
              </a:lnSpc>
              <a:spcBef>
                <a:spcPts val="1200"/>
              </a:spcBef>
              <a:spcAft>
                <a:spcPts val="0"/>
              </a:spcAft>
              <a:buSzPct val="100000"/>
              <a:buChar char="•"/>
            </a:pPr>
            <a:r>
              <a:rPr lang="en-US" sz="3050"/>
              <a:t>Sp_BlitzQueryStore from the First Responder Kit on GitHub (deprecated)​</a:t>
            </a:r>
            <a:endParaRPr sz="3050"/>
          </a:p>
          <a:p>
            <a:pPr marL="0" lvl="0" indent="-150098" algn="l" rtl="0">
              <a:lnSpc>
                <a:spcPct val="115000"/>
              </a:lnSpc>
              <a:spcBef>
                <a:spcPts val="0"/>
              </a:spcBef>
              <a:spcAft>
                <a:spcPts val="0"/>
              </a:spcAft>
              <a:buSzPct val="100000"/>
              <a:buChar char="•"/>
            </a:pPr>
            <a:r>
              <a:rPr lang="en-US" sz="3050" u="sng">
                <a:solidFill>
                  <a:srgbClr val="0563C1"/>
                </a:solidFill>
                <a:hlinkClick r:id="rId3">
                  <a:extLst>
                    <a:ext uri="{A12FA001-AC4F-418D-AE19-62706E023703}">
                      <ahyp:hlinkClr xmlns:ahyp="http://schemas.microsoft.com/office/drawing/2018/hyperlinkcolor" val="tx"/>
                    </a:ext>
                  </a:extLst>
                </a:hlinkClick>
              </a:rPr>
              <a:t>https://bit.ly/42aqzc7</a:t>
            </a:r>
            <a:r>
              <a:rPr lang="en-US" sz="3050"/>
              <a:t> (sp_QuickieStore from Erik Darling Data on GitHub)​</a:t>
            </a:r>
            <a:endParaRPr sz="3050"/>
          </a:p>
          <a:p>
            <a:pPr marL="0" lvl="0" indent="-150098" algn="l" rtl="0">
              <a:lnSpc>
                <a:spcPct val="115000"/>
              </a:lnSpc>
              <a:spcBef>
                <a:spcPts val="0"/>
              </a:spcBef>
              <a:spcAft>
                <a:spcPts val="0"/>
              </a:spcAft>
              <a:buSzPct val="100000"/>
              <a:buChar char="•"/>
            </a:pPr>
            <a:r>
              <a:rPr lang="en-US" sz="3050" u="sng">
                <a:solidFill>
                  <a:srgbClr val="0563C1"/>
                </a:solidFill>
                <a:hlinkClick r:id="rId4">
                  <a:extLst>
                    <a:ext uri="{A12FA001-AC4F-418D-AE19-62706E023703}">
                      <ahyp:hlinkClr xmlns:ahyp="http://schemas.microsoft.com/office/drawing/2018/hyperlinkcolor" val="tx"/>
                    </a:ext>
                  </a:extLst>
                </a:hlinkClick>
              </a:rPr>
              <a:t>https://bit.ly/4i6ngY5</a:t>
            </a:r>
            <a:r>
              <a:rPr lang="en-US" sz="3050"/>
              <a:t> (Erin Stellato’s Query Store GitHub)​</a:t>
            </a:r>
            <a:endParaRPr sz="3050"/>
          </a:p>
          <a:p>
            <a:pPr marL="0" lvl="0" indent="-150098" algn="l" rtl="0">
              <a:lnSpc>
                <a:spcPct val="115000"/>
              </a:lnSpc>
              <a:spcBef>
                <a:spcPts val="0"/>
              </a:spcBef>
              <a:spcAft>
                <a:spcPts val="0"/>
              </a:spcAft>
              <a:buSzPct val="100000"/>
              <a:buChar char="•"/>
            </a:pPr>
            <a:r>
              <a:rPr lang="en-US" sz="3050" u="sng">
                <a:solidFill>
                  <a:srgbClr val="0563C1"/>
                </a:solidFill>
                <a:hlinkClick r:id="rId5">
                  <a:extLst>
                    <a:ext uri="{A12FA001-AC4F-418D-AE19-62706E023703}">
                      <ahyp:hlinkClr xmlns:ahyp="http://schemas.microsoft.com/office/drawing/2018/hyperlinkcolor" val="tx"/>
                    </a:ext>
                  </a:extLst>
                </a:hlinkClick>
              </a:rPr>
              <a:t>https://bit.ly/4ifL0t1</a:t>
            </a:r>
            <a:r>
              <a:rPr lang="en-US" sz="3050"/>
              <a:t> (</a:t>
            </a:r>
            <a:r>
              <a:rPr lang="en-US" sz="3050">
                <a:solidFill>
                  <a:srgbClr val="273144"/>
                </a:solidFill>
              </a:rPr>
              <a:t>David Schanzer Query Store Toolbox)</a:t>
            </a:r>
            <a:r>
              <a:rPr lang="en-US" sz="3050"/>
              <a:t>​</a:t>
            </a:r>
            <a:endParaRPr sz="3050"/>
          </a:p>
          <a:p>
            <a:pPr marL="0" lvl="0" indent="-150098" algn="l" rtl="0">
              <a:lnSpc>
                <a:spcPct val="115000"/>
              </a:lnSpc>
              <a:spcBef>
                <a:spcPts val="0"/>
              </a:spcBef>
              <a:spcAft>
                <a:spcPts val="0"/>
              </a:spcAft>
              <a:buSzPct val="100000"/>
              <a:buChar char="•"/>
            </a:pPr>
            <a:r>
              <a:rPr lang="en-US" sz="3050" u="sng">
                <a:solidFill>
                  <a:srgbClr val="0563C1"/>
                </a:solidFill>
                <a:hlinkClick r:id="rId6">
                  <a:extLst>
                    <a:ext uri="{A12FA001-AC4F-418D-AE19-62706E023703}">
                      <ahyp:hlinkClr xmlns:ahyp="http://schemas.microsoft.com/office/drawing/2018/hyperlinkcolor" val="tx"/>
                    </a:ext>
                  </a:extLst>
                </a:hlinkClick>
              </a:rPr>
              <a:t>https://bit.ly/3Ei13bP</a:t>
            </a:r>
            <a:r>
              <a:rPr lang="en-US" sz="3050"/>
              <a:t> (MS Docs Tune Performance with query Store)</a:t>
            </a:r>
            <a:endParaRPr sz="3050"/>
          </a:p>
          <a:p>
            <a:pPr marL="0" lvl="0" indent="0" algn="l" rtl="0">
              <a:lnSpc>
                <a:spcPct val="90000"/>
              </a:lnSpc>
              <a:spcBef>
                <a:spcPts val="1200"/>
              </a:spcBef>
              <a:spcAft>
                <a:spcPts val="0"/>
              </a:spcAft>
              <a:buNone/>
            </a:pPr>
            <a:endParaRPr/>
          </a:p>
          <a:p>
            <a:pPr marL="457200" lvl="0" indent="-76200" algn="l" rtl="0">
              <a:lnSpc>
                <a:spcPct val="90000"/>
              </a:lnSpc>
              <a:spcBef>
                <a:spcPts val="1000"/>
              </a:spcBef>
              <a:spcAft>
                <a:spcPts val="0"/>
              </a:spcAft>
              <a:buClr>
                <a:schemeClr val="dk1"/>
              </a:buClr>
              <a:buSzPct val="100000"/>
              <a:buFont typeface="Arial"/>
              <a:buNone/>
            </a:pPr>
            <a:endParaRPr/>
          </a:p>
          <a:p>
            <a:pPr marL="0" lvl="0" indent="69850" algn="l" rtl="0">
              <a:lnSpc>
                <a:spcPct val="90000"/>
              </a:lnSpc>
              <a:spcBef>
                <a:spcPts val="1000"/>
              </a:spcBef>
              <a:spcAft>
                <a:spcPts val="0"/>
              </a:spcAft>
              <a:buClr>
                <a:schemeClr val="dk1"/>
              </a:buClr>
              <a:buSzPct val="100000"/>
              <a:buFont typeface="Arial"/>
              <a:buNone/>
            </a:pPr>
            <a:endParaRPr sz="110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97"/>
        <p:cNvGrpSpPr/>
        <p:nvPr/>
      </p:nvGrpSpPr>
      <p:grpSpPr>
        <a:xfrm>
          <a:off x="0" y="0"/>
          <a:ext cx="0" cy="0"/>
          <a:chOff x="0" y="0"/>
          <a:chExt cx="0" cy="0"/>
        </a:xfrm>
      </p:grpSpPr>
      <p:sp>
        <p:nvSpPr>
          <p:cNvPr id="498" name="Google Shape;498;p26"/>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99" name="Google Shape;499;p26"/>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00" name="Google Shape;500;p26"/>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01" name="Google Shape;501;p26"/>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02" name="Google Shape;502;p26"/>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03" name="Google Shape;503;p26"/>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4800"/>
              <a:buFont typeface="Calibri"/>
              <a:buNone/>
            </a:pPr>
            <a:r>
              <a:rPr lang="en-US" sz="3600" b="1">
                <a:solidFill>
                  <a:schemeClr val="lt1"/>
                </a:solidFill>
              </a:rPr>
              <a:t>Practical Wins with Modern SQL Server Features</a:t>
            </a:r>
            <a:endParaRPr sz="3600" b="1">
              <a:solidFill>
                <a:srgbClr val="FFFFFF"/>
              </a:solidFill>
              <a:latin typeface="Calibri"/>
              <a:ea typeface="Calibri"/>
              <a:cs typeface="Calibri"/>
              <a:sym typeface="Calibri"/>
            </a:endParaRPr>
          </a:p>
        </p:txBody>
      </p:sp>
      <p:sp>
        <p:nvSpPr>
          <p:cNvPr id="504" name="Google Shape;504;p26"/>
          <p:cNvSpPr txBox="1">
            <a:spLocks noGrp="1"/>
          </p:cNvSpPr>
          <p:nvPr>
            <p:ph type="subTitle" idx="1"/>
          </p:nvPr>
        </p:nvSpPr>
        <p:spPr>
          <a:xfrm>
            <a:off x="1371599" y="2318197"/>
            <a:ext cx="9724031" cy="3683358"/>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None/>
            </a:pPr>
            <a:r>
              <a:rPr lang="en-US" sz="4400" u="sng"/>
              <a:t>Troubleshooting Features</a:t>
            </a:r>
            <a:endParaRPr/>
          </a:p>
          <a:p>
            <a:pPr marL="0" lvl="0" indent="0" algn="l" rtl="0">
              <a:lnSpc>
                <a:spcPct val="90000"/>
              </a:lnSpc>
              <a:spcBef>
                <a:spcPts val="1000"/>
              </a:spcBef>
              <a:spcAft>
                <a:spcPts val="0"/>
              </a:spcAft>
              <a:buClr>
                <a:schemeClr val="dk1"/>
              </a:buClr>
              <a:buSzPts val="2000"/>
              <a:buNone/>
            </a:pPr>
            <a:endParaRPr sz="200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9"/>
        <p:cNvGrpSpPr/>
        <p:nvPr/>
      </p:nvGrpSpPr>
      <p:grpSpPr>
        <a:xfrm>
          <a:off x="0" y="0"/>
          <a:ext cx="0" cy="0"/>
          <a:chOff x="0" y="0"/>
          <a:chExt cx="0" cy="0"/>
        </a:xfrm>
      </p:grpSpPr>
      <p:sp>
        <p:nvSpPr>
          <p:cNvPr id="510" name="Google Shape;510;p27"/>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11" name="Google Shape;511;p27"/>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12" name="Google Shape;512;p27"/>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13" name="Google Shape;513;p27"/>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14" name="Google Shape;514;p27"/>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15" name="Google Shape;515;p27"/>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Troubleshooting Features</a:t>
            </a:r>
            <a:endParaRPr sz="3700" b="1">
              <a:solidFill>
                <a:srgbClr val="FFFFFF"/>
              </a:solidFill>
              <a:latin typeface="Calibri"/>
              <a:ea typeface="Calibri"/>
              <a:cs typeface="Calibri"/>
              <a:sym typeface="Calibri"/>
            </a:endParaRPr>
          </a:p>
        </p:txBody>
      </p:sp>
      <p:sp>
        <p:nvSpPr>
          <p:cNvPr id="516" name="Google Shape;516;p27"/>
          <p:cNvSpPr txBox="1">
            <a:spLocks noGrp="1"/>
          </p:cNvSpPr>
          <p:nvPr>
            <p:ph type="subTitle" idx="1"/>
          </p:nvPr>
        </p:nvSpPr>
        <p:spPr>
          <a:xfrm>
            <a:off x="362710" y="1754012"/>
            <a:ext cx="11466576" cy="5235255"/>
          </a:xfrm>
          <a:prstGeom prst="rect">
            <a:avLst/>
          </a:prstGeom>
          <a:noFill/>
          <a:ln>
            <a:noFill/>
          </a:ln>
        </p:spPr>
        <p:txBody>
          <a:bodyPr spcFirstLastPara="1" wrap="square" lIns="91425" tIns="45700" rIns="91425" bIns="45700" anchor="ctr" anchorCtr="0">
            <a:normAutofit lnSpcReduction="10000"/>
          </a:bodyPr>
          <a:lstStyle/>
          <a:p>
            <a:pPr marL="0" lvl="0" indent="0" algn="ctr" rtl="0">
              <a:lnSpc>
                <a:spcPct val="90000"/>
              </a:lnSpc>
              <a:spcBef>
                <a:spcPts val="0"/>
              </a:spcBef>
              <a:spcAft>
                <a:spcPts val="0"/>
              </a:spcAft>
              <a:buClr>
                <a:schemeClr val="dk1"/>
              </a:buClr>
              <a:buSzPts val="2400"/>
              <a:buNone/>
            </a:pPr>
            <a:r>
              <a:rPr lang="en-US"/>
              <a:t>Verbose Truncation Warnings(2019)</a:t>
            </a:r>
            <a:endParaRPr/>
          </a:p>
          <a:p>
            <a:pPr marL="0" lvl="0" indent="0" algn="l" rtl="0">
              <a:lnSpc>
                <a:spcPct val="90000"/>
              </a:lnSpc>
              <a:spcBef>
                <a:spcPts val="1000"/>
              </a:spcBef>
              <a:spcAft>
                <a:spcPts val="0"/>
              </a:spcAft>
              <a:buClr>
                <a:schemeClr val="dk1"/>
              </a:buClr>
              <a:buSzPts val="2400"/>
              <a:buNone/>
            </a:pPr>
            <a:endParaRPr sz="2400">
              <a:solidFill>
                <a:srgbClr val="FF0000"/>
              </a:solidFill>
            </a:endParaRPr>
          </a:p>
          <a:p>
            <a:pPr marL="0" lvl="0" indent="0" algn="l" rtl="0">
              <a:lnSpc>
                <a:spcPct val="90000"/>
              </a:lnSpc>
              <a:spcBef>
                <a:spcPts val="1000"/>
              </a:spcBef>
              <a:spcAft>
                <a:spcPts val="0"/>
              </a:spcAft>
              <a:buClr>
                <a:srgbClr val="FF0000"/>
              </a:buClr>
              <a:buSzPts val="2400"/>
              <a:buNone/>
            </a:pPr>
            <a:r>
              <a:rPr lang="en-US" sz="2400">
                <a:solidFill>
                  <a:srgbClr val="FF0000"/>
                </a:solidFill>
              </a:rPr>
              <a:t>Msg 8152, Level 16, State 30, Line 13</a:t>
            </a:r>
            <a:endParaRPr/>
          </a:p>
          <a:p>
            <a:pPr marL="0" lvl="0" indent="0" algn="l" rtl="0">
              <a:lnSpc>
                <a:spcPct val="90000"/>
              </a:lnSpc>
              <a:spcBef>
                <a:spcPts val="1000"/>
              </a:spcBef>
              <a:spcAft>
                <a:spcPts val="0"/>
              </a:spcAft>
              <a:buClr>
                <a:srgbClr val="FF0000"/>
              </a:buClr>
              <a:buSzPts val="2400"/>
              <a:buNone/>
            </a:pPr>
            <a:r>
              <a:rPr lang="en-US" sz="2400">
                <a:solidFill>
                  <a:srgbClr val="FF0000"/>
                </a:solidFill>
              </a:rPr>
              <a:t>String or binary data would be truncated.</a:t>
            </a:r>
            <a:endParaRPr/>
          </a:p>
          <a:p>
            <a:pPr marL="0" lvl="0" indent="0" algn="l" rtl="0">
              <a:lnSpc>
                <a:spcPct val="90000"/>
              </a:lnSpc>
              <a:spcBef>
                <a:spcPts val="1000"/>
              </a:spcBef>
              <a:spcAft>
                <a:spcPts val="0"/>
              </a:spcAft>
              <a:buClr>
                <a:srgbClr val="FF0000"/>
              </a:buClr>
              <a:buSzPts val="2400"/>
              <a:buNone/>
            </a:pPr>
            <a:r>
              <a:rPr lang="en-US" sz="2400">
                <a:solidFill>
                  <a:srgbClr val="FF0000"/>
                </a:solidFill>
              </a:rPr>
              <a:t>The statement has been terminated.</a:t>
            </a:r>
            <a:endParaRPr/>
          </a:p>
          <a:p>
            <a:pPr marL="0" lvl="0" indent="0" algn="l" rtl="0">
              <a:lnSpc>
                <a:spcPct val="90000"/>
              </a:lnSpc>
              <a:spcBef>
                <a:spcPts val="1000"/>
              </a:spcBef>
              <a:spcAft>
                <a:spcPts val="0"/>
              </a:spcAft>
              <a:buClr>
                <a:schemeClr val="dk1"/>
              </a:buClr>
              <a:buSzPts val="2400"/>
              <a:buNone/>
            </a:pPr>
            <a:r>
              <a:rPr lang="en-US" sz="2400"/>
              <a:t>CREATE TABLE DemoSQL2019</a:t>
            </a:r>
            <a:endParaRPr/>
          </a:p>
          <a:p>
            <a:pPr marL="0" lvl="0" indent="0" algn="l" rtl="0">
              <a:lnSpc>
                <a:spcPct val="90000"/>
              </a:lnSpc>
              <a:spcBef>
                <a:spcPts val="1000"/>
              </a:spcBef>
              <a:spcAft>
                <a:spcPts val="0"/>
              </a:spcAft>
              <a:buClr>
                <a:schemeClr val="dk1"/>
              </a:buClr>
              <a:buSzPts val="2400"/>
              <a:buNone/>
            </a:pPr>
            <a:r>
              <a:rPr lang="en-US" sz="2400"/>
              <a:t>(</a:t>
            </a:r>
            <a:endParaRPr/>
          </a:p>
          <a:p>
            <a:pPr marL="0" lvl="0" indent="0" algn="l" rtl="0">
              <a:lnSpc>
                <a:spcPct val="90000"/>
              </a:lnSpc>
              <a:spcBef>
                <a:spcPts val="1000"/>
              </a:spcBef>
              <a:spcAft>
                <a:spcPts val="0"/>
              </a:spcAft>
              <a:buClr>
                <a:schemeClr val="dk1"/>
              </a:buClr>
              <a:buSzPts val="2400"/>
              <a:buNone/>
            </a:pPr>
            <a:r>
              <a:rPr lang="en-US" sz="2400"/>
              <a:t> [ID] INT identity(1,1),</a:t>
            </a:r>
            <a:endParaRPr/>
          </a:p>
          <a:p>
            <a:pPr marL="0" lvl="0" indent="0" algn="l" rtl="0">
              <a:lnSpc>
                <a:spcPct val="90000"/>
              </a:lnSpc>
              <a:spcBef>
                <a:spcPts val="1000"/>
              </a:spcBef>
              <a:spcAft>
                <a:spcPts val="0"/>
              </a:spcAft>
              <a:buClr>
                <a:schemeClr val="dk1"/>
              </a:buClr>
              <a:buSzPts val="2400"/>
              <a:buNone/>
            </a:pPr>
            <a:r>
              <a:rPr lang="en-US" sz="2400"/>
              <a:t> [NAME] VARCHAR(10),</a:t>
            </a:r>
            <a:endParaRPr/>
          </a:p>
          <a:p>
            <a:pPr marL="0" lvl="0" indent="0" algn="l" rtl="0">
              <a:lnSpc>
                <a:spcPct val="90000"/>
              </a:lnSpc>
              <a:spcBef>
                <a:spcPts val="1000"/>
              </a:spcBef>
              <a:spcAft>
                <a:spcPts val="0"/>
              </a:spcAft>
              <a:buClr>
                <a:schemeClr val="dk1"/>
              </a:buClr>
              <a:buSzPts val="2400"/>
              <a:buNone/>
            </a:pPr>
            <a:r>
              <a:rPr lang="en-US" sz="2400"/>
              <a:t>)</a:t>
            </a:r>
            <a:endParaRPr/>
          </a:p>
          <a:p>
            <a:pPr marL="0" lvl="0" indent="0" algn="l" rtl="0">
              <a:lnSpc>
                <a:spcPct val="90000"/>
              </a:lnSpc>
              <a:spcBef>
                <a:spcPts val="1000"/>
              </a:spcBef>
              <a:spcAft>
                <a:spcPts val="0"/>
              </a:spcAft>
              <a:buClr>
                <a:schemeClr val="dk1"/>
              </a:buClr>
              <a:buSzPts val="2400"/>
              <a:buNone/>
            </a:pPr>
            <a:r>
              <a:rPr lang="en-US" sz="2400"/>
              <a:t>INSERT INTO DemoSQL2019 VALUES ('SQLSaturday Columbus, OH')</a:t>
            </a:r>
            <a:endParaRPr/>
          </a:p>
          <a:p>
            <a:pPr marL="0" lvl="0" indent="0" algn="l" rtl="0">
              <a:lnSpc>
                <a:spcPct val="90000"/>
              </a:lnSpc>
              <a:spcBef>
                <a:spcPts val="1000"/>
              </a:spcBef>
              <a:spcAft>
                <a:spcPts val="0"/>
              </a:spcAft>
              <a:buClr>
                <a:schemeClr val="dk1"/>
              </a:buClr>
              <a:buSzPts val="2400"/>
              <a:buNone/>
            </a:pPr>
            <a:r>
              <a:rPr lang="en-US" sz="2400"/>
              <a:t>INSERT INTO DemoSQL2019  VALUES ('Brent Ozar Author')</a:t>
            </a:r>
            <a:endParaRPr/>
          </a:p>
          <a:p>
            <a:pPr marL="0" lvl="0" indent="0" algn="l" rtl="0">
              <a:lnSpc>
                <a:spcPct val="90000"/>
              </a:lnSpc>
              <a:spcBef>
                <a:spcPts val="1000"/>
              </a:spcBef>
              <a:spcAft>
                <a:spcPts val="0"/>
              </a:spcAft>
              <a:buClr>
                <a:schemeClr val="dk1"/>
              </a:buClr>
              <a:buSzPts val="2400"/>
              <a:buNone/>
            </a:pP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21"/>
        <p:cNvGrpSpPr/>
        <p:nvPr/>
      </p:nvGrpSpPr>
      <p:grpSpPr>
        <a:xfrm>
          <a:off x="0" y="0"/>
          <a:ext cx="0" cy="0"/>
          <a:chOff x="0" y="0"/>
          <a:chExt cx="0" cy="0"/>
        </a:xfrm>
      </p:grpSpPr>
      <p:sp>
        <p:nvSpPr>
          <p:cNvPr id="522" name="Google Shape;522;p28"/>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23" name="Google Shape;523;p28"/>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24" name="Google Shape;524;p28"/>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25" name="Google Shape;525;p28"/>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26" name="Google Shape;526;p28"/>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27" name="Google Shape;527;p28"/>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Troubleshooting Features</a:t>
            </a:r>
            <a:endParaRPr sz="3700" b="1">
              <a:solidFill>
                <a:srgbClr val="FFFFFF"/>
              </a:solidFill>
              <a:latin typeface="Calibri"/>
              <a:ea typeface="Calibri"/>
              <a:cs typeface="Calibri"/>
              <a:sym typeface="Calibri"/>
            </a:endParaRPr>
          </a:p>
        </p:txBody>
      </p:sp>
      <p:sp>
        <p:nvSpPr>
          <p:cNvPr id="528" name="Google Shape;528;p28"/>
          <p:cNvSpPr txBox="1">
            <a:spLocks noGrp="1"/>
          </p:cNvSpPr>
          <p:nvPr>
            <p:ph type="subTitle" idx="1"/>
          </p:nvPr>
        </p:nvSpPr>
        <p:spPr>
          <a:xfrm>
            <a:off x="389700" y="1356249"/>
            <a:ext cx="11466600" cy="45525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2400"/>
              <a:buNone/>
            </a:pPr>
            <a:r>
              <a:rPr lang="en-US"/>
              <a:t>Verbose Truncation Warnings(2019)</a:t>
            </a:r>
            <a:endParaRPr/>
          </a:p>
          <a:p>
            <a:pPr marL="0" lvl="0" indent="0" algn="l" rtl="0">
              <a:lnSpc>
                <a:spcPct val="90000"/>
              </a:lnSpc>
              <a:spcBef>
                <a:spcPts val="1000"/>
              </a:spcBef>
              <a:spcAft>
                <a:spcPts val="0"/>
              </a:spcAft>
              <a:buClr>
                <a:schemeClr val="dk1"/>
              </a:buClr>
              <a:buSzPts val="2400"/>
              <a:buNone/>
            </a:pPr>
            <a:endParaRPr>
              <a:solidFill>
                <a:srgbClr val="FF0000"/>
              </a:solidFill>
            </a:endParaRPr>
          </a:p>
          <a:p>
            <a:pPr marL="0" lvl="0" indent="0" algn="l" rtl="0">
              <a:lnSpc>
                <a:spcPct val="90000"/>
              </a:lnSpc>
              <a:spcBef>
                <a:spcPts val="1000"/>
              </a:spcBef>
              <a:spcAft>
                <a:spcPts val="0"/>
              </a:spcAft>
              <a:buClr>
                <a:srgbClr val="FF0000"/>
              </a:buClr>
              <a:buSzPts val="2400"/>
              <a:buNone/>
            </a:pPr>
            <a:r>
              <a:rPr lang="en-US">
                <a:solidFill>
                  <a:srgbClr val="FF0000"/>
                </a:solidFill>
              </a:rPr>
              <a:t>Msg 2628, Level 16, State 1, Line 13</a:t>
            </a:r>
            <a:endParaRPr/>
          </a:p>
          <a:p>
            <a:pPr marL="0" lvl="0" indent="0" algn="l" rtl="0">
              <a:lnSpc>
                <a:spcPct val="90000"/>
              </a:lnSpc>
              <a:spcBef>
                <a:spcPts val="1000"/>
              </a:spcBef>
              <a:spcAft>
                <a:spcPts val="0"/>
              </a:spcAft>
              <a:buClr>
                <a:srgbClr val="FF0000"/>
              </a:buClr>
              <a:buSzPts val="2400"/>
              <a:buNone/>
            </a:pPr>
            <a:r>
              <a:rPr lang="en-US">
                <a:solidFill>
                  <a:srgbClr val="FF0000"/>
                </a:solidFill>
              </a:rPr>
              <a:t>String or binary data would be truncated in table 'TruncateMessageDemo.dbo.DemoSQL2019', column 'NAME'. </a:t>
            </a:r>
            <a:endParaRPr/>
          </a:p>
          <a:p>
            <a:pPr marL="0" lvl="0" indent="0" algn="l" rtl="0">
              <a:lnSpc>
                <a:spcPct val="90000"/>
              </a:lnSpc>
              <a:spcBef>
                <a:spcPts val="1000"/>
              </a:spcBef>
              <a:spcAft>
                <a:spcPts val="0"/>
              </a:spcAft>
              <a:buClr>
                <a:srgbClr val="FF0000"/>
              </a:buClr>
              <a:buSzPts val="2400"/>
              <a:buNone/>
            </a:pPr>
            <a:r>
              <a:rPr lang="en-US">
                <a:solidFill>
                  <a:srgbClr val="FF0000"/>
                </a:solidFill>
              </a:rPr>
              <a:t>Truncated value: 'SQLSaturda'.</a:t>
            </a:r>
            <a:endParaRPr/>
          </a:p>
          <a:p>
            <a:pPr marL="0" lvl="0" indent="0" algn="l" rtl="0">
              <a:lnSpc>
                <a:spcPct val="90000"/>
              </a:lnSpc>
              <a:spcBef>
                <a:spcPts val="1000"/>
              </a:spcBef>
              <a:spcAft>
                <a:spcPts val="0"/>
              </a:spcAft>
              <a:buClr>
                <a:schemeClr val="dk1"/>
              </a:buClr>
              <a:buSzPts val="2400"/>
              <a:buNone/>
            </a:pPr>
            <a:endParaRPr/>
          </a:p>
          <a:p>
            <a:pPr marL="0" lvl="0" indent="0" algn="l" rtl="0">
              <a:lnSpc>
                <a:spcPct val="90000"/>
              </a:lnSpc>
              <a:spcBef>
                <a:spcPts val="1000"/>
              </a:spcBef>
              <a:spcAft>
                <a:spcPts val="0"/>
              </a:spcAft>
              <a:buClr>
                <a:schemeClr val="dk1"/>
              </a:buClr>
              <a:buSzPts val="2400"/>
              <a:buFont typeface="Arial"/>
              <a:buChar char="•"/>
            </a:pPr>
            <a:r>
              <a:rPr lang="en-US"/>
              <a:t>Can be turned on in SQL Server 2017 using trace flag 460.  </a:t>
            </a:r>
            <a:endParaRPr/>
          </a:p>
          <a:p>
            <a:pPr marL="0" lvl="0" indent="0" algn="l" rtl="0">
              <a:lnSpc>
                <a:spcPct val="90000"/>
              </a:lnSpc>
              <a:spcBef>
                <a:spcPts val="1000"/>
              </a:spcBef>
              <a:spcAft>
                <a:spcPts val="0"/>
              </a:spcAft>
              <a:buClr>
                <a:schemeClr val="dk1"/>
              </a:buClr>
              <a:buSzPts val="2400"/>
              <a:buFont typeface="Arial"/>
              <a:buChar char="•"/>
            </a:pPr>
            <a:r>
              <a:rPr lang="en-US"/>
              <a:t>Available in compatibility level 150 (SQL Server 2019) by default</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33"/>
        <p:cNvGrpSpPr/>
        <p:nvPr/>
      </p:nvGrpSpPr>
      <p:grpSpPr>
        <a:xfrm>
          <a:off x="0" y="0"/>
          <a:ext cx="0" cy="0"/>
          <a:chOff x="0" y="0"/>
          <a:chExt cx="0" cy="0"/>
        </a:xfrm>
      </p:grpSpPr>
      <p:sp>
        <p:nvSpPr>
          <p:cNvPr id="534" name="Google Shape;534;p29"/>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35" name="Google Shape;535;p29"/>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36" name="Google Shape;536;p29"/>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37" name="Google Shape;537;p29"/>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38" name="Google Shape;538;p29"/>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39" name="Google Shape;539;p29"/>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Troubleshooting Features</a:t>
            </a:r>
            <a:endParaRPr sz="3700" b="1">
              <a:solidFill>
                <a:srgbClr val="FFFFFF"/>
              </a:solidFill>
              <a:latin typeface="Calibri"/>
              <a:ea typeface="Calibri"/>
              <a:cs typeface="Calibri"/>
              <a:sym typeface="Calibri"/>
            </a:endParaRPr>
          </a:p>
        </p:txBody>
      </p:sp>
      <p:sp>
        <p:nvSpPr>
          <p:cNvPr id="540" name="Google Shape;540;p29"/>
          <p:cNvSpPr txBox="1">
            <a:spLocks noGrp="1"/>
          </p:cNvSpPr>
          <p:nvPr>
            <p:ph type="subTitle" idx="1"/>
          </p:nvPr>
        </p:nvSpPr>
        <p:spPr>
          <a:xfrm>
            <a:off x="1371595" y="1328207"/>
            <a:ext cx="9724031" cy="4248727"/>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2400"/>
              <a:buNone/>
            </a:pPr>
            <a:r>
              <a:rPr lang="en-US" b="0" i="0"/>
              <a:t>Temporal Tables/System-Versioned Tables (2016)</a:t>
            </a:r>
            <a:endParaRPr/>
          </a:p>
          <a:p>
            <a:pPr marL="0" lvl="0" indent="152400" algn="l" rtl="0">
              <a:lnSpc>
                <a:spcPct val="90000"/>
              </a:lnSpc>
              <a:spcBef>
                <a:spcPts val="1000"/>
              </a:spcBef>
              <a:spcAft>
                <a:spcPts val="0"/>
              </a:spcAft>
              <a:buClr>
                <a:schemeClr val="dk1"/>
              </a:buClr>
              <a:buSzPts val="2400"/>
              <a:buFont typeface="Arial"/>
              <a:buNone/>
            </a:pPr>
            <a:endParaRPr b="0" i="0"/>
          </a:p>
          <a:p>
            <a:pPr marL="342900" lvl="0" indent="-228600" algn="l" rtl="0">
              <a:lnSpc>
                <a:spcPct val="90000"/>
              </a:lnSpc>
              <a:spcBef>
                <a:spcPts val="1000"/>
              </a:spcBef>
              <a:spcAft>
                <a:spcPts val="0"/>
              </a:spcAft>
              <a:buClr>
                <a:schemeClr val="dk1"/>
              </a:buClr>
              <a:buSzPts val="2400"/>
              <a:buFont typeface="Arial"/>
              <a:buChar char="•"/>
            </a:pPr>
            <a:r>
              <a:rPr lang="en-US"/>
              <a:t>Composed of a “normal” table and a history table</a:t>
            </a:r>
            <a:endParaRPr/>
          </a:p>
          <a:p>
            <a:pPr marL="342900" lvl="0" indent="-228600" algn="l" rtl="0">
              <a:lnSpc>
                <a:spcPct val="90000"/>
              </a:lnSpc>
              <a:spcBef>
                <a:spcPts val="1000"/>
              </a:spcBef>
              <a:spcAft>
                <a:spcPts val="0"/>
              </a:spcAft>
              <a:buClr>
                <a:schemeClr val="dk1"/>
              </a:buClr>
              <a:buSzPts val="2400"/>
              <a:buFont typeface="Arial"/>
              <a:buChar char="•"/>
            </a:pPr>
            <a:r>
              <a:rPr lang="en-US"/>
              <a:t>Special time range start and time range end columns exist in the history table. </a:t>
            </a:r>
            <a:endParaRPr/>
          </a:p>
          <a:p>
            <a:pPr marL="342900" lvl="0" indent="-228600" algn="l" rtl="0">
              <a:lnSpc>
                <a:spcPct val="90000"/>
              </a:lnSpc>
              <a:spcBef>
                <a:spcPts val="1000"/>
              </a:spcBef>
              <a:spcAft>
                <a:spcPts val="0"/>
              </a:spcAft>
              <a:buClr>
                <a:schemeClr val="dk1"/>
              </a:buClr>
              <a:buSzPts val="2400"/>
              <a:buFont typeface="Arial"/>
              <a:buChar char="•"/>
            </a:pPr>
            <a:r>
              <a:rPr lang="en-US"/>
              <a:t>A temporal table must have a Primary Key</a:t>
            </a:r>
            <a:endParaRPr/>
          </a:p>
          <a:p>
            <a:pPr marL="0" lvl="0" indent="101600" algn="l" rtl="0">
              <a:lnSpc>
                <a:spcPct val="90000"/>
              </a:lnSpc>
              <a:spcBef>
                <a:spcPts val="1000"/>
              </a:spcBef>
              <a:spcAft>
                <a:spcPts val="0"/>
              </a:spcAft>
              <a:buClr>
                <a:schemeClr val="dk1"/>
              </a:buClr>
              <a:buSzPts val="1600"/>
              <a:buFont typeface="Arial"/>
              <a:buNone/>
            </a:pPr>
            <a:endParaRPr sz="160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45"/>
        <p:cNvGrpSpPr/>
        <p:nvPr/>
      </p:nvGrpSpPr>
      <p:grpSpPr>
        <a:xfrm>
          <a:off x="0" y="0"/>
          <a:ext cx="0" cy="0"/>
          <a:chOff x="0" y="0"/>
          <a:chExt cx="0" cy="0"/>
        </a:xfrm>
      </p:grpSpPr>
      <p:sp>
        <p:nvSpPr>
          <p:cNvPr id="546" name="Google Shape;546;p30"/>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47" name="Google Shape;547;p30"/>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48" name="Google Shape;548;p30"/>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49" name="Google Shape;549;p30"/>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50" name="Google Shape;550;p30"/>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51" name="Google Shape;551;p30"/>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Troubleshooting Features</a:t>
            </a:r>
            <a:endParaRPr sz="3700" b="1">
              <a:solidFill>
                <a:srgbClr val="FFFFFF"/>
              </a:solidFill>
              <a:latin typeface="Calibri"/>
              <a:ea typeface="Calibri"/>
              <a:cs typeface="Calibri"/>
              <a:sym typeface="Calibri"/>
            </a:endParaRPr>
          </a:p>
        </p:txBody>
      </p:sp>
      <p:sp>
        <p:nvSpPr>
          <p:cNvPr id="552" name="Google Shape;552;p30"/>
          <p:cNvSpPr txBox="1">
            <a:spLocks noGrp="1"/>
          </p:cNvSpPr>
          <p:nvPr>
            <p:ph type="subTitle" idx="1"/>
          </p:nvPr>
        </p:nvSpPr>
        <p:spPr>
          <a:xfrm>
            <a:off x="1371599" y="1839229"/>
            <a:ext cx="9724031" cy="5070894"/>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2400"/>
              <a:buNone/>
            </a:pPr>
            <a:r>
              <a:rPr lang="en-US" b="0" i="0"/>
              <a:t>Temporal Tables/System-Versioned Tables (2016)</a:t>
            </a:r>
            <a:endParaRPr/>
          </a:p>
          <a:p>
            <a:pPr marL="0" lvl="0" indent="152400" algn="l" rtl="0">
              <a:lnSpc>
                <a:spcPct val="90000"/>
              </a:lnSpc>
              <a:spcBef>
                <a:spcPts val="1000"/>
              </a:spcBef>
              <a:spcAft>
                <a:spcPts val="0"/>
              </a:spcAft>
              <a:buClr>
                <a:schemeClr val="dk1"/>
              </a:buClr>
              <a:buSzPts val="2400"/>
              <a:buFont typeface="Arial"/>
              <a:buNone/>
            </a:pPr>
            <a:endParaRPr b="0" i="0"/>
          </a:p>
          <a:p>
            <a:pPr marL="342900" lvl="0" indent="-228600" algn="l" rtl="0">
              <a:lnSpc>
                <a:spcPct val="90000"/>
              </a:lnSpc>
              <a:spcBef>
                <a:spcPts val="1000"/>
              </a:spcBef>
              <a:spcAft>
                <a:spcPts val="0"/>
              </a:spcAft>
              <a:buClr>
                <a:schemeClr val="dk1"/>
              </a:buClr>
              <a:buSzPts val="2400"/>
              <a:buFont typeface="Arial"/>
              <a:buChar char="•"/>
            </a:pPr>
            <a:r>
              <a:rPr lang="en-US"/>
              <a:t>Can be a replacement for triggers as a means of tracking changes to tables.</a:t>
            </a:r>
            <a:endParaRPr/>
          </a:p>
          <a:p>
            <a:pPr marL="342900" lvl="0" indent="-228600" algn="l" rtl="0">
              <a:lnSpc>
                <a:spcPct val="90000"/>
              </a:lnSpc>
              <a:spcBef>
                <a:spcPts val="1000"/>
              </a:spcBef>
              <a:spcAft>
                <a:spcPts val="0"/>
              </a:spcAft>
              <a:buClr>
                <a:schemeClr val="dk1"/>
              </a:buClr>
              <a:buSzPts val="2400"/>
              <a:buFont typeface="Arial"/>
              <a:buChar char="•"/>
            </a:pPr>
            <a:r>
              <a:rPr lang="en-US"/>
              <a:t>Temporal Tables do not track WHO made the modification. But see Aaron Bertrand’s solution for that here on </a:t>
            </a:r>
            <a:r>
              <a:rPr lang="en-US" err="1"/>
              <a:t>MSSQLTips</a:t>
            </a:r>
            <a:r>
              <a:rPr lang="en-US"/>
              <a:t>: </a:t>
            </a:r>
            <a:r>
              <a:rPr lang="en-US" u="sng">
                <a:solidFill>
                  <a:schemeClr val="hlink"/>
                </a:solidFill>
                <a:hlinkClick r:id="rId3"/>
              </a:rPr>
              <a:t>https://bit.ly/3672sNH</a:t>
            </a:r>
            <a:r>
              <a:rPr lang="en-US"/>
              <a:t> </a:t>
            </a:r>
            <a:endParaRPr/>
          </a:p>
          <a:p>
            <a:pPr marL="342900" lvl="0" indent="-228600" algn="l" rtl="0">
              <a:lnSpc>
                <a:spcPct val="90000"/>
              </a:lnSpc>
              <a:spcBef>
                <a:spcPts val="1000"/>
              </a:spcBef>
              <a:spcAft>
                <a:spcPts val="0"/>
              </a:spcAft>
              <a:buClr>
                <a:schemeClr val="dk1"/>
              </a:buClr>
              <a:buSzPts val="2400"/>
              <a:buFont typeface="Arial"/>
              <a:buChar char="•"/>
            </a:pPr>
            <a:r>
              <a:rPr lang="en-US"/>
              <a:t>For tracking WHO as well as WHAT, see the new Ledger feature (SQL 2022)</a:t>
            </a:r>
            <a:endParaRPr/>
          </a:p>
          <a:p>
            <a:pPr marL="342900" lvl="0" indent="-228600" algn="l" rtl="0">
              <a:lnSpc>
                <a:spcPct val="90000"/>
              </a:lnSpc>
              <a:spcBef>
                <a:spcPts val="1000"/>
              </a:spcBef>
              <a:spcAft>
                <a:spcPts val="0"/>
              </a:spcAft>
              <a:buClr>
                <a:schemeClr val="dk1"/>
              </a:buClr>
              <a:buSzPts val="2400"/>
              <a:buFont typeface="Arial"/>
              <a:buChar char="•"/>
            </a:pPr>
            <a:r>
              <a:rPr lang="en-US"/>
              <a:t>Can help you answer, what happened to the data and when, making the feature useful for auditing</a:t>
            </a:r>
            <a:endParaRPr/>
          </a:p>
          <a:p>
            <a:pPr marL="342900" lvl="0" indent="-76200" algn="l" rtl="0">
              <a:lnSpc>
                <a:spcPct val="90000"/>
              </a:lnSpc>
              <a:spcBef>
                <a:spcPts val="1000"/>
              </a:spcBef>
              <a:spcAft>
                <a:spcPts val="0"/>
              </a:spcAft>
              <a:buClr>
                <a:schemeClr val="dk1"/>
              </a:buClr>
              <a:buSzPts val="2400"/>
              <a:buFont typeface="Arial"/>
              <a:buNone/>
            </a:pPr>
            <a:endParaRPr/>
          </a:p>
          <a:p>
            <a:pPr marL="0" lvl="0" indent="101600" algn="l" rtl="0">
              <a:lnSpc>
                <a:spcPct val="90000"/>
              </a:lnSpc>
              <a:spcBef>
                <a:spcPts val="1000"/>
              </a:spcBef>
              <a:spcAft>
                <a:spcPts val="0"/>
              </a:spcAft>
              <a:buClr>
                <a:schemeClr val="dk1"/>
              </a:buClr>
              <a:buSzPts val="1600"/>
              <a:buFont typeface="Arial"/>
              <a:buNone/>
            </a:pPr>
            <a:endParaRPr sz="160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71"/>
        <p:cNvGrpSpPr/>
        <p:nvPr/>
      </p:nvGrpSpPr>
      <p:grpSpPr>
        <a:xfrm>
          <a:off x="0" y="0"/>
          <a:ext cx="0" cy="0"/>
          <a:chOff x="0" y="0"/>
          <a:chExt cx="0" cy="0"/>
        </a:xfrm>
      </p:grpSpPr>
      <p:sp>
        <p:nvSpPr>
          <p:cNvPr id="572" name="Google Shape;572;p32"/>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73" name="Google Shape;573;p32"/>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74" name="Google Shape;574;p32"/>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75" name="Google Shape;575;p32"/>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76" name="Google Shape;576;p32"/>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77" name="Google Shape;577;p32"/>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Troubleshooting Features</a:t>
            </a:r>
            <a:endParaRPr sz="3700" b="1">
              <a:solidFill>
                <a:srgbClr val="FFFFFF"/>
              </a:solidFill>
              <a:latin typeface="Calibri"/>
              <a:ea typeface="Calibri"/>
              <a:cs typeface="Calibri"/>
              <a:sym typeface="Calibri"/>
            </a:endParaRPr>
          </a:p>
        </p:txBody>
      </p:sp>
      <p:sp>
        <p:nvSpPr>
          <p:cNvPr id="578" name="Google Shape;578;p32"/>
          <p:cNvSpPr txBox="1">
            <a:spLocks noGrp="1"/>
          </p:cNvSpPr>
          <p:nvPr>
            <p:ph type="subTitle" idx="1"/>
          </p:nvPr>
        </p:nvSpPr>
        <p:spPr>
          <a:xfrm>
            <a:off x="1371599" y="2188040"/>
            <a:ext cx="9724031" cy="4725025"/>
          </a:xfrm>
          <a:prstGeom prst="rect">
            <a:avLst/>
          </a:prstGeom>
          <a:noFill/>
          <a:ln>
            <a:noFill/>
          </a:ln>
        </p:spPr>
        <p:txBody>
          <a:bodyPr spcFirstLastPara="1" wrap="square" lIns="91425" tIns="45700" rIns="91425" bIns="45700" anchor="ctr" anchorCtr="0">
            <a:normAutofit lnSpcReduction="10000"/>
          </a:bodyPr>
          <a:lstStyle/>
          <a:p>
            <a:pPr marL="0" lvl="0" indent="0" algn="ctr" rtl="0">
              <a:lnSpc>
                <a:spcPct val="90000"/>
              </a:lnSpc>
              <a:spcBef>
                <a:spcPts val="0"/>
              </a:spcBef>
              <a:spcAft>
                <a:spcPts val="0"/>
              </a:spcAft>
              <a:buClr>
                <a:schemeClr val="dk1"/>
              </a:buClr>
              <a:buSzPts val="2400"/>
              <a:buNone/>
            </a:pPr>
            <a:r>
              <a:rPr lang="en-US" b="0" i="0"/>
              <a:t>Temporal Tables/System-Versioned Tables (2016)</a:t>
            </a:r>
            <a:endParaRPr/>
          </a:p>
          <a:p>
            <a:pPr marL="0" lvl="0" indent="152400" algn="l" rtl="0">
              <a:lnSpc>
                <a:spcPct val="90000"/>
              </a:lnSpc>
              <a:spcBef>
                <a:spcPts val="1000"/>
              </a:spcBef>
              <a:spcAft>
                <a:spcPts val="0"/>
              </a:spcAft>
              <a:buClr>
                <a:schemeClr val="dk1"/>
              </a:buClr>
              <a:buSzPts val="2400"/>
              <a:buFont typeface="Arial"/>
              <a:buNone/>
            </a:pPr>
            <a:endParaRPr b="0" i="0"/>
          </a:p>
          <a:p>
            <a:pPr marL="342900" lvl="0" indent="-228600" algn="l" rtl="0">
              <a:lnSpc>
                <a:spcPct val="90000"/>
              </a:lnSpc>
              <a:spcBef>
                <a:spcPts val="1000"/>
              </a:spcBef>
              <a:spcAft>
                <a:spcPts val="0"/>
              </a:spcAft>
              <a:buClr>
                <a:schemeClr val="dk1"/>
              </a:buClr>
              <a:buSzPts val="2400"/>
              <a:buFont typeface="Arial"/>
              <a:buChar char="•"/>
            </a:pPr>
            <a:r>
              <a:rPr lang="en-US"/>
              <a:t>Run queries to show trends over time</a:t>
            </a:r>
            <a:endParaRPr/>
          </a:p>
          <a:p>
            <a:pPr marL="342900" lvl="0" indent="-228600" algn="l" rtl="0">
              <a:lnSpc>
                <a:spcPct val="90000"/>
              </a:lnSpc>
              <a:spcBef>
                <a:spcPts val="1000"/>
              </a:spcBef>
              <a:spcAft>
                <a:spcPts val="0"/>
              </a:spcAft>
              <a:buClr>
                <a:schemeClr val="dk1"/>
              </a:buClr>
              <a:buSzPts val="2400"/>
              <a:buFont typeface="Arial"/>
              <a:buChar char="•"/>
            </a:pPr>
            <a:r>
              <a:rPr lang="en-US"/>
              <a:t>Oops deletes and temporal tables.</a:t>
            </a:r>
            <a:endParaRPr/>
          </a:p>
          <a:p>
            <a:pPr marL="342900" lvl="0" indent="-228600" algn="l" rtl="0">
              <a:lnSpc>
                <a:spcPct val="90000"/>
              </a:lnSpc>
              <a:spcBef>
                <a:spcPts val="1000"/>
              </a:spcBef>
              <a:spcAft>
                <a:spcPts val="0"/>
              </a:spcAft>
              <a:buClr>
                <a:schemeClr val="dk1"/>
              </a:buClr>
              <a:buSzPts val="2400"/>
              <a:buFont typeface="Arial"/>
              <a:buChar char="•"/>
            </a:pPr>
            <a:r>
              <a:rPr lang="en-US"/>
              <a:t>No need for side by side restore of a database to examine and recover data, saving hours of delays to start fixing data on a VLDB.</a:t>
            </a:r>
            <a:endParaRPr/>
          </a:p>
          <a:p>
            <a:pPr marL="342900" lvl="0" indent="-228600" algn="l" rtl="0">
              <a:lnSpc>
                <a:spcPct val="90000"/>
              </a:lnSpc>
              <a:spcBef>
                <a:spcPts val="1000"/>
              </a:spcBef>
              <a:spcAft>
                <a:spcPts val="0"/>
              </a:spcAft>
              <a:buClr>
                <a:schemeClr val="dk1"/>
              </a:buClr>
              <a:buSzPts val="2400"/>
              <a:buFont typeface="Arial"/>
              <a:buChar char="•"/>
            </a:pPr>
            <a:r>
              <a:rPr lang="en-US"/>
              <a:t>Use the </a:t>
            </a:r>
            <a:r>
              <a:rPr lang="en-US" err="1"/>
              <a:t>StartTime</a:t>
            </a:r>
            <a:r>
              <a:rPr lang="en-US"/>
              <a:t> and </a:t>
            </a:r>
            <a:r>
              <a:rPr lang="en-US" err="1"/>
              <a:t>EndTime</a:t>
            </a:r>
            <a:r>
              <a:rPr lang="en-US"/>
              <a:t> values for rows to find the records you need to restore from the history table.</a:t>
            </a:r>
            <a:endParaRPr/>
          </a:p>
          <a:p>
            <a:pPr marL="342900" lvl="0" indent="-76200" algn="l" rtl="0">
              <a:lnSpc>
                <a:spcPct val="90000"/>
              </a:lnSpc>
              <a:spcBef>
                <a:spcPts val="1000"/>
              </a:spcBef>
              <a:spcAft>
                <a:spcPts val="0"/>
              </a:spcAft>
              <a:buClr>
                <a:schemeClr val="dk1"/>
              </a:buClr>
              <a:buSzPts val="2400"/>
              <a:buFont typeface="Arial"/>
              <a:buNone/>
            </a:pPr>
            <a:endParaRPr/>
          </a:p>
          <a:p>
            <a:pPr marL="342900" lvl="0" indent="-228600" algn="l" rtl="0">
              <a:lnSpc>
                <a:spcPct val="90000"/>
              </a:lnSpc>
              <a:spcBef>
                <a:spcPts val="1000"/>
              </a:spcBef>
              <a:spcAft>
                <a:spcPts val="0"/>
              </a:spcAft>
              <a:buClr>
                <a:schemeClr val="dk1"/>
              </a:buClr>
              <a:buSzPts val="2400"/>
              <a:buFont typeface="Arial"/>
              <a:buChar char="•"/>
            </a:pPr>
            <a:r>
              <a:rPr lang="en-US" u="sng">
                <a:solidFill>
                  <a:schemeClr val="hlink"/>
                </a:solidFill>
                <a:hlinkClick r:id="rId3"/>
              </a:rPr>
              <a:t>https://bit.ly/4fFQyNa</a:t>
            </a:r>
            <a:r>
              <a:rPr lang="en-US"/>
              <a:t> - MSSQLTips.com example</a:t>
            </a:r>
            <a:endParaRPr/>
          </a:p>
          <a:p>
            <a:pPr marL="342900" lvl="0" indent="-228600" algn="l" rtl="0">
              <a:lnSpc>
                <a:spcPct val="90000"/>
              </a:lnSpc>
              <a:spcBef>
                <a:spcPts val="1000"/>
              </a:spcBef>
              <a:spcAft>
                <a:spcPts val="0"/>
              </a:spcAft>
              <a:buClr>
                <a:schemeClr val="dk1"/>
              </a:buClr>
              <a:buSzPts val="2400"/>
              <a:buFont typeface="Arial"/>
              <a:buChar char="•"/>
            </a:pPr>
            <a:r>
              <a:rPr lang="en-US" u="sng">
                <a:solidFill>
                  <a:schemeClr val="hlink"/>
                </a:solidFill>
                <a:hlinkClick r:id="rId4"/>
              </a:rPr>
              <a:t>https://bit.ly/3WDgyAf</a:t>
            </a:r>
            <a:r>
              <a:rPr lang="en-US"/>
              <a:t> - Bert Wagner example </a:t>
            </a:r>
            <a:endParaRPr/>
          </a:p>
          <a:p>
            <a:pPr marL="342900" lvl="0" indent="-76200" algn="l" rtl="0">
              <a:lnSpc>
                <a:spcPct val="90000"/>
              </a:lnSpc>
              <a:spcBef>
                <a:spcPts val="1000"/>
              </a:spcBef>
              <a:spcAft>
                <a:spcPts val="0"/>
              </a:spcAft>
              <a:buClr>
                <a:schemeClr val="dk1"/>
              </a:buClr>
              <a:buSzPts val="2400"/>
              <a:buFont typeface="Arial"/>
              <a:buNone/>
            </a:pPr>
            <a:endParaRPr/>
          </a:p>
          <a:p>
            <a:pPr marL="0" lvl="0" indent="101600" algn="l" rtl="0">
              <a:lnSpc>
                <a:spcPct val="90000"/>
              </a:lnSpc>
              <a:spcBef>
                <a:spcPts val="1000"/>
              </a:spcBef>
              <a:spcAft>
                <a:spcPts val="0"/>
              </a:spcAft>
              <a:buClr>
                <a:schemeClr val="dk1"/>
              </a:buClr>
              <a:buSzPts val="1600"/>
              <a:buFont typeface="Arial"/>
              <a:buNone/>
            </a:pPr>
            <a:endParaRPr sz="16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01" name="Rectangle 2100">
            <a:extLst>
              <a:ext uri="{FF2B5EF4-FFF2-40B4-BE49-F238E27FC236}">
                <a16:creationId xmlns:a16="http://schemas.microsoft.com/office/drawing/2014/main" id="{3F24A09B-713F-43FC-AB6E-B880839685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5468548" cy="6858000"/>
          </a:xfrm>
          <a:prstGeom prst="rect">
            <a:avLst/>
          </a:prstGeom>
          <a:solidFill>
            <a:srgbClr val="459AA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cxnSp>
        <p:nvCxnSpPr>
          <p:cNvPr id="2106" name="Straight Connector 2105">
            <a:extLst>
              <a:ext uri="{FF2B5EF4-FFF2-40B4-BE49-F238E27FC236}">
                <a16:creationId xmlns:a16="http://schemas.microsoft.com/office/drawing/2014/main" id="{0B91AB35-C3B4-4B70-B3DD-13D63B7DA23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133975" y="2423149"/>
            <a:ext cx="0" cy="2011680"/>
          </a:xfrm>
          <a:prstGeom prst="line">
            <a:avLst/>
          </a:prstGeom>
          <a:ln w="19050">
            <a:solidFill>
              <a:srgbClr val="FFFFFF">
                <a:alpha val="80000"/>
              </a:srgbClr>
            </a:solidFill>
          </a:ln>
        </p:spPr>
        <p:style>
          <a:lnRef idx="1">
            <a:schemeClr val="accent1"/>
          </a:lnRef>
          <a:fillRef idx="0">
            <a:schemeClr val="accent1"/>
          </a:fillRef>
          <a:effectRef idx="0">
            <a:schemeClr val="accent1"/>
          </a:effectRef>
          <a:fontRef idx="minor">
            <a:schemeClr val="tx1"/>
          </a:fontRef>
        </p:style>
      </p:cxnSp>
      <p:pic>
        <p:nvPicPr>
          <p:cNvPr id="9" name="Picture 6">
            <a:extLst>
              <a:ext uri="{FF2B5EF4-FFF2-40B4-BE49-F238E27FC236}">
                <a16:creationId xmlns:a16="http://schemas.microsoft.com/office/drawing/2014/main" id="{A2267E7D-CE76-D401-7DBA-9C348D2F7F9D}"/>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723453" y="4738689"/>
            <a:ext cx="4371975" cy="974725"/>
          </a:xfrm>
          <a:prstGeom prst="rect">
            <a:avLst/>
          </a:prstGeom>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ABC135A6-3C0E-3DD4-A3AF-996AF3A0D496}"/>
              </a:ext>
            </a:extLst>
          </p:cNvPr>
          <p:cNvSpPr>
            <a:spLocks noGrp="1"/>
          </p:cNvSpPr>
          <p:nvPr>
            <p:ph type="title"/>
          </p:nvPr>
        </p:nvSpPr>
        <p:spPr>
          <a:xfrm>
            <a:off x="646745" y="640080"/>
            <a:ext cx="4173905" cy="5577819"/>
          </a:xfrm>
          <a:prstGeom prst="ellipse">
            <a:avLst/>
          </a:prstGeom>
        </p:spPr>
        <p:txBody>
          <a:bodyPr vert="horz" lIns="91440" tIns="45720" rIns="91440" bIns="45720" rtlCol="0" anchor="ctr">
            <a:normAutofit/>
          </a:bodyPr>
          <a:lstStyle/>
          <a:p>
            <a:pPr algn="r"/>
            <a:r>
              <a:rPr lang="en-US" sz="5400" b="1">
                <a:solidFill>
                  <a:srgbClr val="FFFFFF"/>
                </a:solidFill>
              </a:rPr>
              <a:t>Thank You!</a:t>
            </a:r>
            <a:br>
              <a:rPr lang="en-US" sz="5400" b="1">
                <a:solidFill>
                  <a:srgbClr val="FFFFFF"/>
                </a:solidFill>
              </a:rPr>
            </a:br>
            <a:r>
              <a:rPr lang="en-US" sz="5400" b="1">
                <a:solidFill>
                  <a:srgbClr val="FFFFFF"/>
                </a:solidFill>
              </a:rPr>
              <a:t>Sponsors</a:t>
            </a:r>
            <a:br>
              <a:rPr lang="en-US" sz="5400">
                <a:solidFill>
                  <a:srgbClr val="FFFFFF"/>
                </a:solidFill>
              </a:rPr>
            </a:br>
            <a:endParaRPr lang="en-US" sz="5400">
              <a:solidFill>
                <a:srgbClr val="FFFFFF"/>
              </a:solidFill>
            </a:endParaRPr>
          </a:p>
        </p:txBody>
      </p:sp>
      <p:pic>
        <p:nvPicPr>
          <p:cNvPr id="1026" name="Picture 2">
            <a:extLst>
              <a:ext uri="{FF2B5EF4-FFF2-40B4-BE49-F238E27FC236}">
                <a16:creationId xmlns:a16="http://schemas.microsoft.com/office/drawing/2014/main" id="{C023C90F-BBBA-40D1-7B01-EC6E8B77F69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447301" y="786437"/>
            <a:ext cx="6856402" cy="1703387"/>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32DA404B-40C5-C29D-DFF5-43E7DFEFBBE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72534" y="2556761"/>
            <a:ext cx="6419465" cy="17444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8507197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57"/>
        <p:cNvGrpSpPr/>
        <p:nvPr/>
      </p:nvGrpSpPr>
      <p:grpSpPr>
        <a:xfrm>
          <a:off x="0" y="0"/>
          <a:ext cx="0" cy="0"/>
          <a:chOff x="0" y="0"/>
          <a:chExt cx="0" cy="0"/>
        </a:xfrm>
      </p:grpSpPr>
      <p:sp>
        <p:nvSpPr>
          <p:cNvPr id="558" name="Google Shape;558;p31"/>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59" name="Google Shape;559;p31"/>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60" name="Google Shape;560;p31"/>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61" name="Google Shape;561;p31"/>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62" name="Google Shape;562;p31"/>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63" name="Google Shape;563;p31"/>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Troubleshooting Features</a:t>
            </a:r>
            <a:endParaRPr sz="3700" b="1">
              <a:solidFill>
                <a:srgbClr val="FFFFFF"/>
              </a:solidFill>
              <a:latin typeface="Calibri"/>
              <a:ea typeface="Calibri"/>
              <a:cs typeface="Calibri"/>
              <a:sym typeface="Calibri"/>
            </a:endParaRPr>
          </a:p>
        </p:txBody>
      </p:sp>
      <p:sp>
        <p:nvSpPr>
          <p:cNvPr id="564" name="Google Shape;564;p31"/>
          <p:cNvSpPr txBox="1">
            <a:spLocks noGrp="1"/>
          </p:cNvSpPr>
          <p:nvPr>
            <p:ph type="subTitle" idx="1"/>
          </p:nvPr>
        </p:nvSpPr>
        <p:spPr>
          <a:xfrm>
            <a:off x="1371595" y="1335847"/>
            <a:ext cx="9724031" cy="3885064"/>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2400"/>
              <a:buNone/>
            </a:pPr>
            <a:r>
              <a:rPr lang="en-US" b="0" i="0"/>
              <a:t>Temporal Tables/System-Versioned Tables (2016)</a:t>
            </a:r>
            <a:endParaRPr/>
          </a:p>
          <a:p>
            <a:pPr marL="0" lvl="0" indent="152400" algn="l" rtl="0">
              <a:lnSpc>
                <a:spcPct val="90000"/>
              </a:lnSpc>
              <a:spcBef>
                <a:spcPts val="1000"/>
              </a:spcBef>
              <a:spcAft>
                <a:spcPts val="0"/>
              </a:spcAft>
              <a:buClr>
                <a:schemeClr val="dk1"/>
              </a:buClr>
              <a:buSzPts val="2400"/>
              <a:buFont typeface="Arial"/>
              <a:buNone/>
            </a:pPr>
            <a:endParaRPr b="0" i="0"/>
          </a:p>
          <a:p>
            <a:pPr marL="342900" lvl="0" indent="-228600" algn="l" rtl="0">
              <a:lnSpc>
                <a:spcPct val="90000"/>
              </a:lnSpc>
              <a:spcBef>
                <a:spcPts val="1000"/>
              </a:spcBef>
              <a:spcAft>
                <a:spcPts val="0"/>
              </a:spcAft>
              <a:buClr>
                <a:schemeClr val="dk1"/>
              </a:buClr>
              <a:buSzPts val="2400"/>
              <a:buFont typeface="Arial"/>
              <a:buChar char="•"/>
            </a:pPr>
            <a:r>
              <a:rPr lang="en-US"/>
              <a:t>An example: Increased the product price by 10% two times.</a:t>
            </a:r>
            <a:endParaRPr/>
          </a:p>
          <a:p>
            <a:pPr marL="342900" lvl="0" indent="-76200" algn="l" rtl="0">
              <a:lnSpc>
                <a:spcPct val="90000"/>
              </a:lnSpc>
              <a:spcBef>
                <a:spcPts val="1000"/>
              </a:spcBef>
              <a:spcAft>
                <a:spcPts val="0"/>
              </a:spcAft>
              <a:buClr>
                <a:schemeClr val="dk1"/>
              </a:buClr>
              <a:buSzPts val="2400"/>
              <a:buFont typeface="Arial"/>
              <a:buNone/>
            </a:pPr>
            <a:endParaRPr/>
          </a:p>
          <a:p>
            <a:pPr marL="342900" lvl="0" indent="-76200" algn="l" rtl="0">
              <a:lnSpc>
                <a:spcPct val="90000"/>
              </a:lnSpc>
              <a:spcBef>
                <a:spcPts val="1000"/>
              </a:spcBef>
              <a:spcAft>
                <a:spcPts val="0"/>
              </a:spcAft>
              <a:buClr>
                <a:schemeClr val="dk1"/>
              </a:buClr>
              <a:buSzPts val="2400"/>
              <a:buFont typeface="Arial"/>
              <a:buNone/>
            </a:pPr>
            <a:endParaRPr/>
          </a:p>
          <a:p>
            <a:pPr marL="0" lvl="0" indent="101600" algn="l" rtl="0">
              <a:lnSpc>
                <a:spcPct val="90000"/>
              </a:lnSpc>
              <a:spcBef>
                <a:spcPts val="1000"/>
              </a:spcBef>
              <a:spcAft>
                <a:spcPts val="0"/>
              </a:spcAft>
              <a:buClr>
                <a:schemeClr val="dk1"/>
              </a:buClr>
              <a:buSzPts val="1600"/>
              <a:buFont typeface="Arial"/>
              <a:buNone/>
            </a:pPr>
            <a:endParaRPr sz="1600"/>
          </a:p>
        </p:txBody>
      </p:sp>
      <p:pic>
        <p:nvPicPr>
          <p:cNvPr id="565" name="Google Shape;565;p31"/>
          <p:cNvPicPr preferRelativeResize="0"/>
          <p:nvPr/>
        </p:nvPicPr>
        <p:blipFill rotWithShape="1">
          <a:blip r:embed="rId3">
            <a:alphaModFix/>
          </a:blip>
          <a:srcRect/>
          <a:stretch/>
        </p:blipFill>
        <p:spPr>
          <a:xfrm>
            <a:off x="917766" y="3996542"/>
            <a:ext cx="10803616" cy="1162721"/>
          </a:xfrm>
          <a:prstGeom prst="rect">
            <a:avLst/>
          </a:prstGeom>
          <a:noFill/>
          <a:ln>
            <a:noFill/>
          </a:ln>
        </p:spPr>
      </p:pic>
      <p:pic>
        <p:nvPicPr>
          <p:cNvPr id="566" name="Google Shape;566;p31"/>
          <p:cNvPicPr preferRelativeResize="0"/>
          <p:nvPr/>
        </p:nvPicPr>
        <p:blipFill rotWithShape="1">
          <a:blip r:embed="rId4">
            <a:alphaModFix/>
          </a:blip>
          <a:srcRect/>
          <a:stretch/>
        </p:blipFill>
        <p:spPr>
          <a:xfrm>
            <a:off x="548557" y="3530488"/>
            <a:ext cx="11172825" cy="325755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19"/>
        <p:cNvGrpSpPr/>
        <p:nvPr/>
      </p:nvGrpSpPr>
      <p:grpSpPr>
        <a:xfrm>
          <a:off x="0" y="0"/>
          <a:ext cx="0" cy="0"/>
          <a:chOff x="0" y="0"/>
          <a:chExt cx="0" cy="0"/>
        </a:xfrm>
      </p:grpSpPr>
      <p:sp>
        <p:nvSpPr>
          <p:cNvPr id="620" name="Google Shape;620;p36"/>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21" name="Google Shape;621;p36"/>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22" name="Google Shape;622;p36"/>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23" name="Google Shape;623;p36"/>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24" name="Google Shape;624;p36"/>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25" name="Google Shape;625;p36"/>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4800"/>
              <a:buFont typeface="Calibri"/>
              <a:buNone/>
            </a:pPr>
            <a:r>
              <a:rPr lang="en-US" sz="3600" b="1">
                <a:solidFill>
                  <a:schemeClr val="lt1"/>
                </a:solidFill>
              </a:rPr>
              <a:t>Practical Wins with Modern SQL Server Features</a:t>
            </a:r>
            <a:endParaRPr sz="3600" b="1">
              <a:solidFill>
                <a:srgbClr val="FFFFFF"/>
              </a:solidFill>
              <a:latin typeface="Calibri"/>
              <a:ea typeface="Calibri"/>
              <a:cs typeface="Calibri"/>
              <a:sym typeface="Calibri"/>
            </a:endParaRPr>
          </a:p>
        </p:txBody>
      </p:sp>
      <p:sp>
        <p:nvSpPr>
          <p:cNvPr id="626" name="Google Shape;626;p36"/>
          <p:cNvSpPr txBox="1">
            <a:spLocks noGrp="1"/>
          </p:cNvSpPr>
          <p:nvPr>
            <p:ph type="subTitle" idx="1"/>
          </p:nvPr>
        </p:nvSpPr>
        <p:spPr>
          <a:xfrm>
            <a:off x="1371599" y="2318197"/>
            <a:ext cx="9724031" cy="3683358"/>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None/>
            </a:pPr>
            <a:r>
              <a:rPr lang="en-US" sz="4400" u="sng"/>
              <a:t>T-SQL Enhancements Features</a:t>
            </a:r>
            <a:endParaRPr/>
          </a:p>
          <a:p>
            <a:pPr marL="0" lvl="0" indent="0" algn="l" rtl="0">
              <a:lnSpc>
                <a:spcPct val="90000"/>
              </a:lnSpc>
              <a:spcBef>
                <a:spcPts val="1000"/>
              </a:spcBef>
              <a:spcAft>
                <a:spcPts val="0"/>
              </a:spcAft>
              <a:buClr>
                <a:schemeClr val="dk1"/>
              </a:buClr>
              <a:buSzPts val="2000"/>
              <a:buNone/>
            </a:pPr>
            <a:endParaRPr sz="200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55"/>
        <p:cNvGrpSpPr/>
        <p:nvPr/>
      </p:nvGrpSpPr>
      <p:grpSpPr>
        <a:xfrm>
          <a:off x="0" y="0"/>
          <a:ext cx="0" cy="0"/>
          <a:chOff x="0" y="0"/>
          <a:chExt cx="0" cy="0"/>
        </a:xfrm>
      </p:grpSpPr>
      <p:sp>
        <p:nvSpPr>
          <p:cNvPr id="656" name="Google Shape;656;p39"/>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57" name="Google Shape;657;p39"/>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58" name="Google Shape;658;p39"/>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59" name="Google Shape;659;p39"/>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60" name="Google Shape;660;p39"/>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61" name="Google Shape;661;p39"/>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662" name="Google Shape;662;p39"/>
          <p:cNvSpPr txBox="1">
            <a:spLocks noGrp="1"/>
          </p:cNvSpPr>
          <p:nvPr>
            <p:ph type="subTitle" idx="1"/>
          </p:nvPr>
        </p:nvSpPr>
        <p:spPr>
          <a:xfrm>
            <a:off x="1371599" y="1590741"/>
            <a:ext cx="9724031" cy="452034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1600"/>
              <a:buNone/>
            </a:pPr>
            <a:endParaRPr sz="1600"/>
          </a:p>
          <a:p>
            <a:pPr marL="285750" lvl="0" indent="-228600" algn="l" rtl="0">
              <a:lnSpc>
                <a:spcPct val="90000"/>
              </a:lnSpc>
              <a:spcBef>
                <a:spcPts val="1000"/>
              </a:spcBef>
              <a:spcAft>
                <a:spcPts val="0"/>
              </a:spcAft>
              <a:buClr>
                <a:schemeClr val="dk1"/>
              </a:buClr>
              <a:buSzPts val="2400"/>
              <a:buFont typeface="Arial"/>
              <a:buChar char="•"/>
            </a:pPr>
            <a:r>
              <a:rPr lang="en-US"/>
              <a:t>Inline specification of CLUSTERED and NONCLUSTERED indexes (2014) </a:t>
            </a:r>
            <a:endParaRPr/>
          </a:p>
          <a:p>
            <a:pPr marL="285750" lvl="0" indent="-228600" algn="l" rtl="0">
              <a:lnSpc>
                <a:spcPct val="90000"/>
              </a:lnSpc>
              <a:spcBef>
                <a:spcPts val="1000"/>
              </a:spcBef>
              <a:spcAft>
                <a:spcPts val="0"/>
              </a:spcAft>
              <a:buClr>
                <a:schemeClr val="dk1"/>
              </a:buClr>
              <a:buSzPts val="2400"/>
              <a:buFont typeface="Arial"/>
              <a:buChar char="•"/>
            </a:pPr>
            <a:r>
              <a:rPr lang="en-US"/>
              <a:t>DROP IF EXISTS(SQL Server 2016SP1) </a:t>
            </a:r>
            <a:endParaRPr/>
          </a:p>
          <a:p>
            <a:pPr marL="285750" lvl="0" indent="-228600" algn="l" rtl="0">
              <a:lnSpc>
                <a:spcPct val="90000"/>
              </a:lnSpc>
              <a:spcBef>
                <a:spcPts val="1000"/>
              </a:spcBef>
              <a:spcAft>
                <a:spcPts val="0"/>
              </a:spcAft>
              <a:buClr>
                <a:schemeClr val="dk1"/>
              </a:buClr>
              <a:buSzPts val="2400"/>
              <a:buFont typeface="Arial"/>
              <a:buChar char="•"/>
            </a:pPr>
            <a:r>
              <a:rPr lang="en-US"/>
              <a:t>CREATE OR ALTER(2016SP1) - Can be important for Query Store</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67"/>
        <p:cNvGrpSpPr/>
        <p:nvPr/>
      </p:nvGrpSpPr>
      <p:grpSpPr>
        <a:xfrm>
          <a:off x="0" y="0"/>
          <a:ext cx="0" cy="0"/>
          <a:chOff x="0" y="0"/>
          <a:chExt cx="0" cy="0"/>
        </a:xfrm>
      </p:grpSpPr>
      <p:sp>
        <p:nvSpPr>
          <p:cNvPr id="668" name="Google Shape;668;p40"/>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69" name="Google Shape;669;p40"/>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70" name="Google Shape;670;p40"/>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71" name="Google Shape;671;p40"/>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72" name="Google Shape;672;p40"/>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73" name="Google Shape;673;p40"/>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674" name="Google Shape;674;p40"/>
          <p:cNvSpPr txBox="1">
            <a:spLocks noGrp="1"/>
          </p:cNvSpPr>
          <p:nvPr>
            <p:ph type="subTitle" idx="1"/>
          </p:nvPr>
        </p:nvSpPr>
        <p:spPr>
          <a:xfrm>
            <a:off x="1305611" y="1766423"/>
            <a:ext cx="9724031" cy="452034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1600"/>
              <a:buNone/>
            </a:pPr>
            <a:endParaRPr sz="1600"/>
          </a:p>
          <a:p>
            <a:pPr marL="342900" lvl="0" indent="-228600" algn="l" rtl="0">
              <a:lnSpc>
                <a:spcPct val="90000"/>
              </a:lnSpc>
              <a:spcBef>
                <a:spcPts val="1000"/>
              </a:spcBef>
              <a:spcAft>
                <a:spcPts val="0"/>
              </a:spcAft>
              <a:buClr>
                <a:schemeClr val="dk1"/>
              </a:buClr>
              <a:buSzPts val="2400"/>
              <a:buFont typeface="Arial"/>
              <a:buChar char="•"/>
            </a:pPr>
            <a:r>
              <a:rPr lang="en-US"/>
              <a:t>JSON support(2016) with enhancements in 17, 22 and Azure SQL DB.</a:t>
            </a:r>
            <a:endParaRPr/>
          </a:p>
          <a:p>
            <a:pPr marL="342900" lvl="0" indent="-228600" algn="l" rtl="0">
              <a:lnSpc>
                <a:spcPct val="90000"/>
              </a:lnSpc>
              <a:spcBef>
                <a:spcPts val="1000"/>
              </a:spcBef>
              <a:spcAft>
                <a:spcPts val="0"/>
              </a:spcAft>
              <a:buClr>
                <a:schemeClr val="dk1"/>
              </a:buClr>
              <a:buSzPts val="2400"/>
              <a:buFont typeface="Arial"/>
              <a:buChar char="•"/>
            </a:pPr>
            <a:r>
              <a:rPr lang="en-US" u="sng">
                <a:solidFill>
                  <a:schemeClr val="hlink"/>
                </a:solidFill>
                <a:hlinkClick r:id="rId3"/>
              </a:rPr>
              <a:t>https://bit.ly/46MF6vm</a:t>
            </a:r>
            <a:r>
              <a:rPr lang="en-US"/>
              <a:t> Hasan Savran - New Features in SQL Server for Developers</a:t>
            </a:r>
            <a:endParaRPr/>
          </a:p>
          <a:p>
            <a:pPr marL="342900" lvl="0" indent="-228600" algn="l" rtl="0">
              <a:lnSpc>
                <a:spcPct val="90000"/>
              </a:lnSpc>
              <a:spcBef>
                <a:spcPts val="1000"/>
              </a:spcBef>
              <a:spcAft>
                <a:spcPts val="0"/>
              </a:spcAft>
              <a:buClr>
                <a:schemeClr val="dk1"/>
              </a:buClr>
              <a:buSzPts val="2400"/>
              <a:buFont typeface="Arial"/>
              <a:buChar char="•"/>
            </a:pPr>
            <a:r>
              <a:rPr lang="en-US"/>
              <a:t>ALTER TABLE ALTER COLUMN WITH ONLINE = ON (2016)</a:t>
            </a:r>
            <a:endParaRPr/>
          </a:p>
          <a:p>
            <a:pPr marL="342900" lvl="0" indent="-228600" algn="l" rtl="0">
              <a:lnSpc>
                <a:spcPct val="90000"/>
              </a:lnSpc>
              <a:spcBef>
                <a:spcPts val="1000"/>
              </a:spcBef>
              <a:spcAft>
                <a:spcPts val="0"/>
              </a:spcAft>
              <a:buClr>
                <a:schemeClr val="dk1"/>
              </a:buClr>
              <a:buSzPts val="2400"/>
              <a:buFont typeface="Arial"/>
              <a:buChar char="•"/>
            </a:pPr>
            <a:r>
              <a:rPr lang="en-US" b="0" i="0"/>
              <a:t>New </a:t>
            </a:r>
            <a:r>
              <a:rPr lang="en-US" i="0"/>
              <a:t>string functions (2017) </a:t>
            </a:r>
            <a:r>
              <a:rPr lang="en-US" b="0" i="0"/>
              <a:t>CONCAT_WS, TRANSLATE, and TRIM, and WITHIN GROUP is now supported for the STRING_AGG function</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79"/>
        <p:cNvGrpSpPr/>
        <p:nvPr/>
      </p:nvGrpSpPr>
      <p:grpSpPr>
        <a:xfrm>
          <a:off x="0" y="0"/>
          <a:ext cx="0" cy="0"/>
          <a:chOff x="0" y="0"/>
          <a:chExt cx="0" cy="0"/>
        </a:xfrm>
      </p:grpSpPr>
      <p:sp>
        <p:nvSpPr>
          <p:cNvPr id="680" name="Google Shape;680;g2faa10bbf41_0_0"/>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81" name="Google Shape;681;g2faa10bbf41_0_0"/>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82" name="Google Shape;682;g2faa10bbf41_0_0"/>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83" name="Google Shape;683;g2faa10bbf41_0_0"/>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84" name="Google Shape;684;g2faa10bbf41_0_0"/>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85" name="Google Shape;685;g2faa10bbf41_0_0"/>
          <p:cNvSpPr txBox="1">
            <a:spLocks noGrp="1"/>
          </p:cNvSpPr>
          <p:nvPr>
            <p:ph type="ctrTitle"/>
          </p:nvPr>
        </p:nvSpPr>
        <p:spPr>
          <a:xfrm>
            <a:off x="1371599" y="294538"/>
            <a:ext cx="9896100" cy="10338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686" name="Google Shape;686;g2faa10bbf41_0_0"/>
          <p:cNvSpPr txBox="1">
            <a:spLocks noGrp="1"/>
          </p:cNvSpPr>
          <p:nvPr>
            <p:ph type="subTitle" idx="1"/>
          </p:nvPr>
        </p:nvSpPr>
        <p:spPr>
          <a:xfrm>
            <a:off x="459350" y="1622745"/>
            <a:ext cx="11732700" cy="4627200"/>
          </a:xfrm>
          <a:prstGeom prst="rect">
            <a:avLst/>
          </a:prstGeom>
          <a:noFill/>
          <a:ln>
            <a:noFill/>
          </a:ln>
        </p:spPr>
        <p:txBody>
          <a:bodyPr spcFirstLastPara="1" wrap="square" lIns="91425" tIns="45700" rIns="91425" bIns="45700" anchor="t" anchorCtr="0">
            <a:normAutofit lnSpcReduction="10000"/>
          </a:bodyPr>
          <a:lstStyle/>
          <a:p>
            <a:pPr marL="0" lvl="0" indent="0" algn="l" rtl="0">
              <a:lnSpc>
                <a:spcPct val="90000"/>
              </a:lnSpc>
              <a:spcBef>
                <a:spcPts val="0"/>
              </a:spcBef>
              <a:spcAft>
                <a:spcPts val="0"/>
              </a:spcAft>
              <a:buClr>
                <a:schemeClr val="dk1"/>
              </a:buClr>
              <a:buSzPts val="2400"/>
              <a:buNone/>
            </a:pPr>
            <a:r>
              <a:rPr lang="en-US"/>
              <a:t>Inline Index Creation:</a:t>
            </a:r>
            <a:endParaRPr/>
          </a:p>
          <a:p>
            <a:pPr marL="0" lvl="0" indent="0" algn="l" rtl="0">
              <a:lnSpc>
                <a:spcPct val="90000"/>
              </a:lnSpc>
              <a:spcBef>
                <a:spcPts val="1000"/>
              </a:spcBef>
              <a:spcAft>
                <a:spcPts val="0"/>
              </a:spcAft>
              <a:buClr>
                <a:schemeClr val="dk1"/>
              </a:buClr>
              <a:buSzPts val="2400"/>
              <a:buNone/>
            </a:pPr>
            <a:endParaRPr/>
          </a:p>
          <a:p>
            <a:pPr marL="0" lvl="0" indent="0" algn="l" rtl="0">
              <a:spcBef>
                <a:spcPts val="1000"/>
              </a:spcBef>
              <a:spcAft>
                <a:spcPts val="0"/>
              </a:spcAft>
              <a:buClr>
                <a:schemeClr val="dk1"/>
              </a:buClr>
              <a:buSzPts val="1100"/>
              <a:buFont typeface="Arial"/>
              <a:buNone/>
            </a:pPr>
            <a:r>
              <a:rPr lang="en-US" sz="2000"/>
              <a:t>USE DBAUtility;</a:t>
            </a:r>
            <a:endParaRPr sz="2000"/>
          </a:p>
          <a:p>
            <a:pPr marL="0" lvl="0" indent="0" algn="l" rtl="0">
              <a:spcBef>
                <a:spcPts val="1000"/>
              </a:spcBef>
              <a:spcAft>
                <a:spcPts val="0"/>
              </a:spcAft>
              <a:buClr>
                <a:schemeClr val="dk1"/>
              </a:buClr>
              <a:buSzPts val="1100"/>
              <a:buFont typeface="Arial"/>
              <a:buNone/>
            </a:pPr>
            <a:r>
              <a:rPr lang="en-US" sz="2000"/>
              <a:t>GO</a:t>
            </a:r>
            <a:endParaRPr sz="2000"/>
          </a:p>
          <a:p>
            <a:pPr marL="0" lvl="0" indent="0" algn="l" rtl="0">
              <a:spcBef>
                <a:spcPts val="1000"/>
              </a:spcBef>
              <a:spcAft>
                <a:spcPts val="0"/>
              </a:spcAft>
              <a:buClr>
                <a:schemeClr val="dk1"/>
              </a:buClr>
              <a:buSzPts val="1100"/>
              <a:buFont typeface="Arial"/>
              <a:buNone/>
            </a:pPr>
            <a:r>
              <a:rPr lang="en-US" sz="2000"/>
              <a:t>DROP TABLE IF Exists t1;</a:t>
            </a:r>
            <a:endParaRPr sz="2000"/>
          </a:p>
          <a:p>
            <a:pPr marL="0" lvl="0" indent="0" algn="l" rtl="0">
              <a:spcBef>
                <a:spcPts val="1000"/>
              </a:spcBef>
              <a:spcAft>
                <a:spcPts val="0"/>
              </a:spcAft>
              <a:buClr>
                <a:schemeClr val="dk1"/>
              </a:buClr>
              <a:buSzPts val="1100"/>
              <a:buFont typeface="Arial"/>
              <a:buNone/>
            </a:pPr>
            <a:endParaRPr sz="2000"/>
          </a:p>
          <a:p>
            <a:pPr marL="0" lvl="0" indent="0" algn="l" rtl="0">
              <a:spcBef>
                <a:spcPts val="1000"/>
              </a:spcBef>
              <a:spcAft>
                <a:spcPts val="0"/>
              </a:spcAft>
              <a:buClr>
                <a:schemeClr val="dk1"/>
              </a:buClr>
              <a:buSzPts val="1100"/>
              <a:buFont typeface="Arial"/>
              <a:buNone/>
            </a:pPr>
            <a:r>
              <a:rPr lang="en-US" sz="2000"/>
              <a:t>--filtered index</a:t>
            </a:r>
            <a:endParaRPr sz="2000"/>
          </a:p>
          <a:p>
            <a:pPr marL="0" lvl="0" indent="0" algn="l" rtl="0">
              <a:spcBef>
                <a:spcPts val="1000"/>
              </a:spcBef>
              <a:spcAft>
                <a:spcPts val="0"/>
              </a:spcAft>
              <a:buClr>
                <a:schemeClr val="dk1"/>
              </a:buClr>
              <a:buSzPts val="1100"/>
              <a:buFont typeface="Arial"/>
              <a:buNone/>
            </a:pPr>
            <a:r>
              <a:rPr lang="en-US" sz="2000"/>
              <a:t>CREATE TABLE t1</a:t>
            </a:r>
            <a:endParaRPr sz="2000"/>
          </a:p>
          <a:p>
            <a:pPr marL="0" lvl="0" indent="0" algn="l" rtl="0">
              <a:spcBef>
                <a:spcPts val="1000"/>
              </a:spcBef>
              <a:spcAft>
                <a:spcPts val="0"/>
              </a:spcAft>
              <a:buClr>
                <a:schemeClr val="dk1"/>
              </a:buClr>
              <a:buSzPts val="1100"/>
              <a:buFont typeface="Arial"/>
              <a:buNone/>
            </a:pPr>
            <a:r>
              <a:rPr lang="en-US" sz="2000"/>
              <a:t>(</a:t>
            </a:r>
            <a:endParaRPr sz="2000"/>
          </a:p>
          <a:p>
            <a:pPr marL="0" lvl="0" indent="0" algn="l" rtl="0">
              <a:spcBef>
                <a:spcPts val="1000"/>
              </a:spcBef>
              <a:spcAft>
                <a:spcPts val="0"/>
              </a:spcAft>
              <a:buClr>
                <a:schemeClr val="dk1"/>
              </a:buClr>
              <a:buSzPts val="1100"/>
              <a:buFont typeface="Arial"/>
              <a:buNone/>
            </a:pPr>
            <a:r>
              <a:rPr lang="en-US" sz="2000"/>
              <a:t>	c1 INT,</a:t>
            </a:r>
            <a:endParaRPr sz="2000"/>
          </a:p>
          <a:p>
            <a:pPr marL="0" lvl="0" indent="0" algn="l" rtl="0">
              <a:spcBef>
                <a:spcPts val="1000"/>
              </a:spcBef>
              <a:spcAft>
                <a:spcPts val="0"/>
              </a:spcAft>
              <a:buClr>
                <a:schemeClr val="dk1"/>
              </a:buClr>
              <a:buSzPts val="1100"/>
              <a:buFont typeface="Arial"/>
              <a:buNone/>
            </a:pPr>
            <a:r>
              <a:rPr lang="en-US" sz="2000"/>
              <a:t>	index IX1 (c1) WHERE c1 &gt; 0</a:t>
            </a:r>
            <a:endParaRPr sz="2000"/>
          </a:p>
          <a:p>
            <a:pPr marL="0" lvl="0" indent="0" algn="l" rtl="0">
              <a:lnSpc>
                <a:spcPct val="90000"/>
              </a:lnSpc>
              <a:spcBef>
                <a:spcPts val="1000"/>
              </a:spcBef>
              <a:spcAft>
                <a:spcPts val="0"/>
              </a:spcAft>
              <a:buClr>
                <a:schemeClr val="dk1"/>
              </a:buClr>
              <a:buSzPts val="2000"/>
              <a:buNone/>
            </a:pPr>
            <a:r>
              <a:rPr lang="en-US" sz="2000"/>
              <a:t>);</a:t>
            </a:r>
            <a:endParaRPr sz="200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91"/>
        <p:cNvGrpSpPr/>
        <p:nvPr/>
      </p:nvGrpSpPr>
      <p:grpSpPr>
        <a:xfrm>
          <a:off x="0" y="0"/>
          <a:ext cx="0" cy="0"/>
          <a:chOff x="0" y="0"/>
          <a:chExt cx="0" cy="0"/>
        </a:xfrm>
      </p:grpSpPr>
      <p:sp>
        <p:nvSpPr>
          <p:cNvPr id="692" name="Google Shape;692;g2faa10bbf41_0_12"/>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93" name="Google Shape;693;g2faa10bbf41_0_12"/>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94" name="Google Shape;694;g2faa10bbf41_0_12"/>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95" name="Google Shape;695;g2faa10bbf41_0_12"/>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96" name="Google Shape;696;g2faa10bbf41_0_12"/>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97" name="Google Shape;697;g2faa10bbf41_0_12"/>
          <p:cNvSpPr txBox="1">
            <a:spLocks noGrp="1"/>
          </p:cNvSpPr>
          <p:nvPr>
            <p:ph type="ctrTitle"/>
          </p:nvPr>
        </p:nvSpPr>
        <p:spPr>
          <a:xfrm>
            <a:off x="1371599" y="294538"/>
            <a:ext cx="9896100" cy="10338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698" name="Google Shape;698;g2faa10bbf41_0_12"/>
          <p:cNvSpPr txBox="1">
            <a:spLocks noGrp="1"/>
          </p:cNvSpPr>
          <p:nvPr>
            <p:ph type="subTitle" idx="1"/>
          </p:nvPr>
        </p:nvSpPr>
        <p:spPr>
          <a:xfrm>
            <a:off x="459350" y="1622745"/>
            <a:ext cx="11732700" cy="46272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400"/>
              <a:buNone/>
            </a:pPr>
            <a:r>
              <a:rPr lang="en-US"/>
              <a:t>Inline Index Creation:</a:t>
            </a:r>
            <a:endParaRPr/>
          </a:p>
          <a:p>
            <a:pPr marL="0" lvl="0" indent="0" algn="l" rtl="0">
              <a:lnSpc>
                <a:spcPct val="90000"/>
              </a:lnSpc>
              <a:spcBef>
                <a:spcPts val="1000"/>
              </a:spcBef>
              <a:spcAft>
                <a:spcPts val="0"/>
              </a:spcAft>
              <a:buClr>
                <a:schemeClr val="dk1"/>
              </a:buClr>
              <a:buSzPts val="2400"/>
              <a:buNone/>
            </a:pPr>
            <a:endParaRPr/>
          </a:p>
          <a:p>
            <a:pPr marL="0" lvl="0" indent="0" algn="l" rtl="0">
              <a:spcBef>
                <a:spcPts val="1000"/>
              </a:spcBef>
              <a:spcAft>
                <a:spcPts val="0"/>
              </a:spcAft>
              <a:buClr>
                <a:schemeClr val="dk1"/>
              </a:buClr>
              <a:buSzPts val="1100"/>
              <a:buFont typeface="Arial"/>
              <a:buNone/>
            </a:pPr>
            <a:r>
              <a:rPr lang="en-US" sz="2000"/>
              <a:t>DROP TABLE IF Exists t2;</a:t>
            </a:r>
            <a:endParaRPr sz="2000"/>
          </a:p>
          <a:p>
            <a:pPr marL="0" lvl="0" indent="0" algn="l" rtl="0">
              <a:spcBef>
                <a:spcPts val="1000"/>
              </a:spcBef>
              <a:spcAft>
                <a:spcPts val="0"/>
              </a:spcAft>
              <a:buClr>
                <a:schemeClr val="dk1"/>
              </a:buClr>
              <a:buSzPts val="1100"/>
              <a:buFont typeface="Arial"/>
              <a:buNone/>
            </a:pPr>
            <a:endParaRPr sz="2000"/>
          </a:p>
          <a:p>
            <a:pPr marL="0" lvl="0" indent="0" algn="l" rtl="0">
              <a:spcBef>
                <a:spcPts val="1000"/>
              </a:spcBef>
              <a:spcAft>
                <a:spcPts val="0"/>
              </a:spcAft>
              <a:buClr>
                <a:schemeClr val="dk1"/>
              </a:buClr>
              <a:buSzPts val="1100"/>
              <a:buFont typeface="Arial"/>
              <a:buNone/>
            </a:pPr>
            <a:r>
              <a:rPr lang="en-US" sz="2000"/>
              <a:t>--multi-column index</a:t>
            </a:r>
            <a:endParaRPr sz="2000"/>
          </a:p>
          <a:p>
            <a:pPr marL="0" lvl="0" indent="0" algn="l" rtl="0">
              <a:spcBef>
                <a:spcPts val="1000"/>
              </a:spcBef>
              <a:spcAft>
                <a:spcPts val="0"/>
              </a:spcAft>
              <a:buClr>
                <a:schemeClr val="dk1"/>
              </a:buClr>
              <a:buSzPts val="1100"/>
              <a:buFont typeface="Arial"/>
              <a:buNone/>
            </a:pPr>
            <a:r>
              <a:rPr lang="en-US" sz="2000"/>
              <a:t>CREATE TABLE t2</a:t>
            </a:r>
            <a:endParaRPr sz="2000"/>
          </a:p>
          <a:p>
            <a:pPr marL="0" lvl="0" indent="0" algn="l" rtl="0">
              <a:spcBef>
                <a:spcPts val="1000"/>
              </a:spcBef>
              <a:spcAft>
                <a:spcPts val="0"/>
              </a:spcAft>
              <a:buClr>
                <a:schemeClr val="dk1"/>
              </a:buClr>
              <a:buSzPts val="1100"/>
              <a:buFont typeface="Arial"/>
              <a:buNone/>
            </a:pPr>
            <a:r>
              <a:rPr lang="en-US" sz="2000"/>
              <a:t>(</a:t>
            </a:r>
            <a:endParaRPr sz="2000"/>
          </a:p>
          <a:p>
            <a:pPr marL="0" lvl="0" indent="0" algn="l" rtl="0">
              <a:spcBef>
                <a:spcPts val="1000"/>
              </a:spcBef>
              <a:spcAft>
                <a:spcPts val="0"/>
              </a:spcAft>
              <a:buClr>
                <a:schemeClr val="dk1"/>
              </a:buClr>
              <a:buSzPts val="1100"/>
              <a:buFont typeface="Arial"/>
              <a:buNone/>
            </a:pPr>
            <a:r>
              <a:rPr lang="en-US" sz="2000"/>
              <a:t>	c1 INT,</a:t>
            </a:r>
            <a:endParaRPr sz="2000"/>
          </a:p>
          <a:p>
            <a:pPr marL="0" lvl="0" indent="0" algn="l" rtl="0">
              <a:spcBef>
                <a:spcPts val="1000"/>
              </a:spcBef>
              <a:spcAft>
                <a:spcPts val="0"/>
              </a:spcAft>
              <a:buClr>
                <a:schemeClr val="dk1"/>
              </a:buClr>
              <a:buSzPts val="1100"/>
              <a:buFont typeface="Arial"/>
              <a:buNone/>
            </a:pPr>
            <a:r>
              <a:rPr lang="en-US" sz="2000"/>
              <a:t>	c2 INT,</a:t>
            </a:r>
            <a:endParaRPr sz="2000"/>
          </a:p>
          <a:p>
            <a:pPr marL="0" lvl="0" indent="0" algn="l" rtl="0">
              <a:spcBef>
                <a:spcPts val="1000"/>
              </a:spcBef>
              <a:spcAft>
                <a:spcPts val="0"/>
              </a:spcAft>
              <a:buClr>
                <a:schemeClr val="dk1"/>
              </a:buClr>
              <a:buSzPts val="1100"/>
              <a:buFont typeface="Arial"/>
              <a:buNone/>
            </a:pPr>
            <a:r>
              <a:rPr lang="en-US" sz="2000"/>
              <a:t>	INDEX ix_1 NONCLUSTERED (c1,c2)</a:t>
            </a:r>
            <a:endParaRPr sz="2000"/>
          </a:p>
          <a:p>
            <a:pPr marL="0" lvl="0" indent="0" algn="l" rtl="0">
              <a:lnSpc>
                <a:spcPct val="90000"/>
              </a:lnSpc>
              <a:spcBef>
                <a:spcPts val="1000"/>
              </a:spcBef>
              <a:spcAft>
                <a:spcPts val="0"/>
              </a:spcAft>
              <a:buClr>
                <a:schemeClr val="dk1"/>
              </a:buClr>
              <a:buSzPts val="2000"/>
              <a:buNone/>
            </a:pPr>
            <a:r>
              <a:rPr lang="en-US" sz="2000"/>
              <a:t>);</a:t>
            </a:r>
            <a:endParaRPr sz="200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03"/>
        <p:cNvGrpSpPr/>
        <p:nvPr/>
      </p:nvGrpSpPr>
      <p:grpSpPr>
        <a:xfrm>
          <a:off x="0" y="0"/>
          <a:ext cx="0" cy="0"/>
          <a:chOff x="0" y="0"/>
          <a:chExt cx="0" cy="0"/>
        </a:xfrm>
      </p:grpSpPr>
      <p:sp>
        <p:nvSpPr>
          <p:cNvPr id="704" name="Google Shape;704;g2faa10bbf41_0_24"/>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05" name="Google Shape;705;g2faa10bbf41_0_24"/>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06" name="Google Shape;706;g2faa10bbf41_0_24"/>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07" name="Google Shape;707;g2faa10bbf41_0_24"/>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08" name="Google Shape;708;g2faa10bbf41_0_24"/>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09" name="Google Shape;709;g2faa10bbf41_0_24"/>
          <p:cNvSpPr txBox="1">
            <a:spLocks noGrp="1"/>
          </p:cNvSpPr>
          <p:nvPr>
            <p:ph type="ctrTitle"/>
          </p:nvPr>
        </p:nvSpPr>
        <p:spPr>
          <a:xfrm>
            <a:off x="1371599" y="294538"/>
            <a:ext cx="9896100" cy="10338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710" name="Google Shape;710;g2faa10bbf41_0_24"/>
          <p:cNvSpPr txBox="1">
            <a:spLocks noGrp="1"/>
          </p:cNvSpPr>
          <p:nvPr>
            <p:ph type="subTitle" idx="1"/>
          </p:nvPr>
        </p:nvSpPr>
        <p:spPr>
          <a:xfrm>
            <a:off x="459350" y="1622745"/>
            <a:ext cx="11732700" cy="46272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400"/>
              <a:buNone/>
            </a:pPr>
            <a:r>
              <a:rPr lang="en-US"/>
              <a:t>Inline Index Creation:</a:t>
            </a:r>
            <a:endParaRPr/>
          </a:p>
          <a:p>
            <a:pPr marL="0" lvl="0" indent="0" algn="l" rtl="0">
              <a:lnSpc>
                <a:spcPct val="90000"/>
              </a:lnSpc>
              <a:spcBef>
                <a:spcPts val="1000"/>
              </a:spcBef>
              <a:spcAft>
                <a:spcPts val="0"/>
              </a:spcAft>
              <a:buClr>
                <a:schemeClr val="dk1"/>
              </a:buClr>
              <a:buSzPts val="2400"/>
              <a:buNone/>
            </a:pPr>
            <a:endParaRPr/>
          </a:p>
          <a:p>
            <a:pPr marL="0" lvl="0" indent="0" algn="l" rtl="0">
              <a:spcBef>
                <a:spcPts val="1000"/>
              </a:spcBef>
              <a:spcAft>
                <a:spcPts val="0"/>
              </a:spcAft>
              <a:buClr>
                <a:schemeClr val="dk1"/>
              </a:buClr>
              <a:buSzPts val="1100"/>
              <a:buFont typeface="Arial"/>
              <a:buNone/>
            </a:pPr>
            <a:r>
              <a:rPr lang="en-US" sz="2000"/>
              <a:t>DROP TABLE IF Exists t3;</a:t>
            </a:r>
            <a:endParaRPr sz="2000"/>
          </a:p>
          <a:p>
            <a:pPr marL="0" lvl="0" indent="0" algn="l" rtl="0">
              <a:spcBef>
                <a:spcPts val="1000"/>
              </a:spcBef>
              <a:spcAft>
                <a:spcPts val="0"/>
              </a:spcAft>
              <a:buClr>
                <a:schemeClr val="dk1"/>
              </a:buClr>
              <a:buSzPts val="1100"/>
              <a:buFont typeface="Arial"/>
              <a:buNone/>
            </a:pPr>
            <a:endParaRPr sz="2000"/>
          </a:p>
          <a:p>
            <a:pPr marL="0" lvl="0" indent="0" algn="l" rtl="0">
              <a:spcBef>
                <a:spcPts val="1000"/>
              </a:spcBef>
              <a:spcAft>
                <a:spcPts val="0"/>
              </a:spcAft>
              <a:buClr>
                <a:schemeClr val="dk1"/>
              </a:buClr>
              <a:buSzPts val="1100"/>
              <a:buFont typeface="Arial"/>
              <a:buNone/>
            </a:pPr>
            <a:r>
              <a:rPr lang="en-US" sz="2000"/>
              <a:t>--multi-column unique index</a:t>
            </a:r>
            <a:endParaRPr sz="2000"/>
          </a:p>
          <a:p>
            <a:pPr marL="0" lvl="0" indent="0" algn="l" rtl="0">
              <a:spcBef>
                <a:spcPts val="1000"/>
              </a:spcBef>
              <a:spcAft>
                <a:spcPts val="0"/>
              </a:spcAft>
              <a:buClr>
                <a:schemeClr val="dk1"/>
              </a:buClr>
              <a:buSzPts val="1100"/>
              <a:buFont typeface="Arial"/>
              <a:buNone/>
            </a:pPr>
            <a:r>
              <a:rPr lang="en-US" sz="2000"/>
              <a:t>CREATE TABLE t3</a:t>
            </a:r>
            <a:endParaRPr sz="2000"/>
          </a:p>
          <a:p>
            <a:pPr marL="0" lvl="0" indent="0" algn="l" rtl="0">
              <a:spcBef>
                <a:spcPts val="1000"/>
              </a:spcBef>
              <a:spcAft>
                <a:spcPts val="0"/>
              </a:spcAft>
              <a:buClr>
                <a:schemeClr val="dk1"/>
              </a:buClr>
              <a:buSzPts val="1100"/>
              <a:buFont typeface="Arial"/>
              <a:buNone/>
            </a:pPr>
            <a:r>
              <a:rPr lang="en-US" sz="2000"/>
              <a:t>(</a:t>
            </a:r>
            <a:endParaRPr sz="2000"/>
          </a:p>
          <a:p>
            <a:pPr marL="0" lvl="0" indent="0" algn="l" rtl="0">
              <a:spcBef>
                <a:spcPts val="1000"/>
              </a:spcBef>
              <a:spcAft>
                <a:spcPts val="0"/>
              </a:spcAft>
              <a:buClr>
                <a:schemeClr val="dk1"/>
              </a:buClr>
              <a:buSzPts val="1100"/>
              <a:buFont typeface="Arial"/>
              <a:buNone/>
            </a:pPr>
            <a:r>
              <a:rPr lang="en-US" sz="2000"/>
              <a:t>	c1 INT,</a:t>
            </a:r>
            <a:endParaRPr sz="2000"/>
          </a:p>
          <a:p>
            <a:pPr marL="0" lvl="0" indent="0" algn="l" rtl="0">
              <a:spcBef>
                <a:spcPts val="1000"/>
              </a:spcBef>
              <a:spcAft>
                <a:spcPts val="0"/>
              </a:spcAft>
              <a:buClr>
                <a:schemeClr val="dk1"/>
              </a:buClr>
              <a:buSzPts val="1100"/>
              <a:buFont typeface="Arial"/>
              <a:buNone/>
            </a:pPr>
            <a:r>
              <a:rPr lang="en-US" sz="2000"/>
              <a:t>	c2 INT,</a:t>
            </a:r>
            <a:endParaRPr sz="2000"/>
          </a:p>
          <a:p>
            <a:pPr marL="0" lvl="0" indent="0" algn="l" rtl="0">
              <a:spcBef>
                <a:spcPts val="1000"/>
              </a:spcBef>
              <a:spcAft>
                <a:spcPts val="0"/>
              </a:spcAft>
              <a:buClr>
                <a:schemeClr val="dk1"/>
              </a:buClr>
              <a:buSzPts val="1100"/>
              <a:buFont typeface="Arial"/>
              <a:buNone/>
            </a:pPr>
            <a:r>
              <a:rPr lang="en-US" sz="2000"/>
              <a:t>	INDEX ix_1 UNIQUE NONCLUSTERED (c1,c2)</a:t>
            </a:r>
            <a:endParaRPr sz="2000"/>
          </a:p>
          <a:p>
            <a:pPr marL="0" lvl="0" indent="0" algn="l" rtl="0">
              <a:lnSpc>
                <a:spcPct val="90000"/>
              </a:lnSpc>
              <a:spcBef>
                <a:spcPts val="1000"/>
              </a:spcBef>
              <a:spcAft>
                <a:spcPts val="0"/>
              </a:spcAft>
              <a:buClr>
                <a:schemeClr val="dk1"/>
              </a:buClr>
              <a:buSzPts val="2000"/>
              <a:buNone/>
            </a:pPr>
            <a:r>
              <a:rPr lang="en-US" sz="2000"/>
              <a:t>);</a:t>
            </a:r>
            <a:endParaRPr sz="200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15"/>
        <p:cNvGrpSpPr/>
        <p:nvPr/>
      </p:nvGrpSpPr>
      <p:grpSpPr>
        <a:xfrm>
          <a:off x="0" y="0"/>
          <a:ext cx="0" cy="0"/>
          <a:chOff x="0" y="0"/>
          <a:chExt cx="0" cy="0"/>
        </a:xfrm>
      </p:grpSpPr>
      <p:sp>
        <p:nvSpPr>
          <p:cNvPr id="716" name="Google Shape;716;g2faa10bbf41_0_36"/>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17" name="Google Shape;717;g2faa10bbf41_0_36"/>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18" name="Google Shape;718;g2faa10bbf41_0_36"/>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19" name="Google Shape;719;g2faa10bbf41_0_36"/>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20" name="Google Shape;720;g2faa10bbf41_0_36"/>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21" name="Google Shape;721;g2faa10bbf41_0_36"/>
          <p:cNvSpPr txBox="1">
            <a:spLocks noGrp="1"/>
          </p:cNvSpPr>
          <p:nvPr>
            <p:ph type="ctrTitle"/>
          </p:nvPr>
        </p:nvSpPr>
        <p:spPr>
          <a:xfrm>
            <a:off x="1371599" y="294538"/>
            <a:ext cx="9896100" cy="10338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722" name="Google Shape;722;g2faa10bbf41_0_36"/>
          <p:cNvSpPr txBox="1">
            <a:spLocks noGrp="1"/>
          </p:cNvSpPr>
          <p:nvPr>
            <p:ph type="subTitle" idx="1"/>
          </p:nvPr>
        </p:nvSpPr>
        <p:spPr>
          <a:xfrm>
            <a:off x="459350" y="1622745"/>
            <a:ext cx="11732700" cy="46272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400"/>
              <a:buNone/>
            </a:pPr>
            <a:r>
              <a:rPr lang="en-US"/>
              <a:t>Inline Index Creation:</a:t>
            </a:r>
            <a:endParaRPr/>
          </a:p>
          <a:p>
            <a:pPr marL="0" lvl="0" indent="0" algn="l" rtl="0">
              <a:lnSpc>
                <a:spcPct val="90000"/>
              </a:lnSpc>
              <a:spcBef>
                <a:spcPts val="1000"/>
              </a:spcBef>
              <a:spcAft>
                <a:spcPts val="0"/>
              </a:spcAft>
              <a:buClr>
                <a:schemeClr val="dk1"/>
              </a:buClr>
              <a:buSzPts val="2400"/>
              <a:buNone/>
            </a:pPr>
            <a:endParaRPr/>
          </a:p>
          <a:p>
            <a:pPr marL="0" lvl="0" indent="0" algn="l" rtl="0">
              <a:spcBef>
                <a:spcPts val="1000"/>
              </a:spcBef>
              <a:spcAft>
                <a:spcPts val="0"/>
              </a:spcAft>
              <a:buClr>
                <a:schemeClr val="dk1"/>
              </a:buClr>
              <a:buSzPts val="1100"/>
              <a:buNone/>
            </a:pPr>
            <a:r>
              <a:rPr lang="en-US" sz="2000"/>
              <a:t>DROP TABLE IF Exists t4;</a:t>
            </a:r>
            <a:endParaRPr sz="2000"/>
          </a:p>
          <a:p>
            <a:pPr marL="0" lvl="0" indent="0" algn="l" rtl="0">
              <a:spcBef>
                <a:spcPts val="1000"/>
              </a:spcBef>
              <a:spcAft>
                <a:spcPts val="0"/>
              </a:spcAft>
              <a:buClr>
                <a:schemeClr val="dk1"/>
              </a:buClr>
              <a:buSzPts val="1100"/>
              <a:buFont typeface="Arial"/>
              <a:buNone/>
            </a:pPr>
            <a:endParaRPr sz="2000"/>
          </a:p>
          <a:p>
            <a:pPr marL="0" lvl="0" indent="0" algn="l" rtl="0">
              <a:spcBef>
                <a:spcPts val="1000"/>
              </a:spcBef>
              <a:spcAft>
                <a:spcPts val="0"/>
              </a:spcAft>
              <a:buClr>
                <a:schemeClr val="dk1"/>
              </a:buClr>
              <a:buSzPts val="1100"/>
              <a:buFont typeface="Arial"/>
              <a:buNone/>
            </a:pPr>
            <a:r>
              <a:rPr lang="en-US" sz="2000"/>
              <a:t>-- make unique clustered index</a:t>
            </a:r>
            <a:endParaRPr sz="2000"/>
          </a:p>
          <a:p>
            <a:pPr marL="0" lvl="0" indent="0" algn="l" rtl="0">
              <a:spcBef>
                <a:spcPts val="1000"/>
              </a:spcBef>
              <a:spcAft>
                <a:spcPts val="0"/>
              </a:spcAft>
              <a:buClr>
                <a:schemeClr val="dk1"/>
              </a:buClr>
              <a:buSzPts val="1100"/>
              <a:buFont typeface="Arial"/>
              <a:buNone/>
            </a:pPr>
            <a:r>
              <a:rPr lang="en-US" sz="2000"/>
              <a:t>CREATE TABLE t4</a:t>
            </a:r>
            <a:endParaRPr sz="2000"/>
          </a:p>
          <a:p>
            <a:pPr marL="0" lvl="0" indent="0" algn="l" rtl="0">
              <a:spcBef>
                <a:spcPts val="1000"/>
              </a:spcBef>
              <a:spcAft>
                <a:spcPts val="0"/>
              </a:spcAft>
              <a:buClr>
                <a:schemeClr val="dk1"/>
              </a:buClr>
              <a:buSzPts val="1100"/>
              <a:buFont typeface="Arial"/>
              <a:buNone/>
            </a:pPr>
            <a:r>
              <a:rPr lang="en-US" sz="2000"/>
              <a:t>(</a:t>
            </a:r>
            <a:endParaRPr sz="2000"/>
          </a:p>
          <a:p>
            <a:pPr marL="0" lvl="0" indent="0" algn="l" rtl="0">
              <a:spcBef>
                <a:spcPts val="1000"/>
              </a:spcBef>
              <a:spcAft>
                <a:spcPts val="0"/>
              </a:spcAft>
              <a:buClr>
                <a:schemeClr val="dk1"/>
              </a:buClr>
              <a:buSzPts val="1100"/>
              <a:buFont typeface="Arial"/>
              <a:buNone/>
            </a:pPr>
            <a:r>
              <a:rPr lang="en-US" sz="2000"/>
              <a:t>	c1 INT,</a:t>
            </a:r>
            <a:endParaRPr sz="2000"/>
          </a:p>
          <a:p>
            <a:pPr marL="0" lvl="0" indent="0" algn="l" rtl="0">
              <a:spcBef>
                <a:spcPts val="1000"/>
              </a:spcBef>
              <a:spcAft>
                <a:spcPts val="0"/>
              </a:spcAft>
              <a:buClr>
                <a:schemeClr val="dk1"/>
              </a:buClr>
              <a:buSzPts val="1100"/>
              <a:buFont typeface="Arial"/>
              <a:buNone/>
            </a:pPr>
            <a:r>
              <a:rPr lang="en-US" sz="2000"/>
              <a:t>	c2 INT,</a:t>
            </a:r>
            <a:endParaRPr sz="2000"/>
          </a:p>
          <a:p>
            <a:pPr marL="0" lvl="0" indent="0" algn="l" rtl="0">
              <a:spcBef>
                <a:spcPts val="1000"/>
              </a:spcBef>
              <a:spcAft>
                <a:spcPts val="0"/>
              </a:spcAft>
              <a:buClr>
                <a:schemeClr val="dk1"/>
              </a:buClr>
              <a:buSzPts val="1100"/>
              <a:buFont typeface="Arial"/>
              <a:buNone/>
            </a:pPr>
            <a:r>
              <a:rPr lang="en-US" sz="2000"/>
              <a:t>	INDEX ix_1 UNIQUE CLUSTERED (c1,c2)</a:t>
            </a:r>
            <a:endParaRPr sz="2000"/>
          </a:p>
          <a:p>
            <a:pPr marL="0" lvl="0" indent="0" algn="l" rtl="0">
              <a:lnSpc>
                <a:spcPct val="90000"/>
              </a:lnSpc>
              <a:spcBef>
                <a:spcPts val="1000"/>
              </a:spcBef>
              <a:spcAft>
                <a:spcPts val="0"/>
              </a:spcAft>
              <a:buClr>
                <a:schemeClr val="dk1"/>
              </a:buClr>
              <a:buSzPts val="2000"/>
              <a:buNone/>
            </a:pPr>
            <a:r>
              <a:rPr lang="en-US" sz="2000"/>
              <a:t>);</a:t>
            </a:r>
            <a:endParaRPr sz="200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27"/>
        <p:cNvGrpSpPr/>
        <p:nvPr/>
      </p:nvGrpSpPr>
      <p:grpSpPr>
        <a:xfrm>
          <a:off x="0" y="0"/>
          <a:ext cx="0" cy="0"/>
          <a:chOff x="0" y="0"/>
          <a:chExt cx="0" cy="0"/>
        </a:xfrm>
      </p:grpSpPr>
      <p:sp>
        <p:nvSpPr>
          <p:cNvPr id="728" name="Google Shape;728;p41"/>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29" name="Google Shape;729;p41"/>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30" name="Google Shape;730;p41"/>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31" name="Google Shape;731;p41"/>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32" name="Google Shape;732;p41"/>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33" name="Google Shape;733;p41"/>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734" name="Google Shape;734;p41"/>
          <p:cNvSpPr txBox="1">
            <a:spLocks noGrp="1"/>
          </p:cNvSpPr>
          <p:nvPr>
            <p:ph type="subTitle" idx="1"/>
          </p:nvPr>
        </p:nvSpPr>
        <p:spPr>
          <a:xfrm>
            <a:off x="459350" y="1622745"/>
            <a:ext cx="11732646" cy="4627226"/>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400"/>
              <a:buNone/>
            </a:pPr>
            <a:r>
              <a:rPr lang="en-US" dirty="0"/>
              <a:t>Traditional Concatenation, CONCAT and CONCAT_WS</a:t>
            </a:r>
            <a:endParaRPr dirty="0"/>
          </a:p>
          <a:p>
            <a:pPr marL="0" lvl="0" indent="0" algn="l" rtl="0">
              <a:lnSpc>
                <a:spcPct val="90000"/>
              </a:lnSpc>
              <a:spcBef>
                <a:spcPts val="1000"/>
              </a:spcBef>
              <a:spcAft>
                <a:spcPts val="0"/>
              </a:spcAft>
              <a:buClr>
                <a:schemeClr val="dk1"/>
              </a:buClr>
              <a:buSzPts val="2400"/>
              <a:buNone/>
            </a:pPr>
            <a:endParaRPr/>
          </a:p>
          <a:p>
            <a:pPr marL="0" lvl="0" indent="0" algn="l" rtl="0">
              <a:lnSpc>
                <a:spcPct val="90000"/>
              </a:lnSpc>
              <a:spcBef>
                <a:spcPts val="1000"/>
              </a:spcBef>
              <a:spcAft>
                <a:spcPts val="0"/>
              </a:spcAft>
              <a:buClr>
                <a:schemeClr val="dk1"/>
              </a:buClr>
              <a:buSzPts val="2000"/>
              <a:buNone/>
            </a:pPr>
            <a:r>
              <a:rPr lang="en-US" sz="2000" dirty="0"/>
              <a:t>USE </a:t>
            </a:r>
            <a:r>
              <a:rPr lang="en-US" sz="2000" dirty="0" err="1"/>
              <a:t>WideWorldImporters</a:t>
            </a:r>
            <a:r>
              <a:rPr lang="en-US" sz="2000" dirty="0"/>
              <a:t>;</a:t>
            </a:r>
            <a:endParaRPr dirty="0"/>
          </a:p>
          <a:p>
            <a:pPr marL="0" lvl="0" indent="0" algn="l" rtl="0">
              <a:lnSpc>
                <a:spcPct val="90000"/>
              </a:lnSpc>
              <a:spcBef>
                <a:spcPts val="1000"/>
              </a:spcBef>
              <a:spcAft>
                <a:spcPts val="0"/>
              </a:spcAft>
              <a:buClr>
                <a:schemeClr val="dk1"/>
              </a:buClr>
              <a:buSzPts val="2000"/>
              <a:buNone/>
            </a:pPr>
            <a:r>
              <a:rPr lang="en-US" sz="2000" dirty="0"/>
              <a:t>GO</a:t>
            </a:r>
            <a:endParaRPr dirty="0"/>
          </a:p>
          <a:p>
            <a:pPr marL="0" indent="0" algn="l">
              <a:buSzPts val="2000"/>
            </a:pPr>
            <a:r>
              <a:rPr lang="en-US" sz="2000" dirty="0"/>
              <a:t>SELECT 	            (DeliveryAddressLine2+' '+ </a:t>
            </a:r>
            <a:r>
              <a:rPr lang="en-US" sz="2000" dirty="0" err="1"/>
              <a:t>C.CityName</a:t>
            </a:r>
            <a:r>
              <a:rPr lang="en-US" sz="2000" dirty="0"/>
              <a:t>+' '+</a:t>
            </a:r>
            <a:r>
              <a:rPr lang="en-US" sz="2000" dirty="0" err="1"/>
              <a:t>DeliveryPostalCode</a:t>
            </a:r>
            <a:r>
              <a:rPr lang="en-US" sz="2000" dirty="0"/>
              <a:t>) AS </a:t>
            </a:r>
            <a:r>
              <a:rPr lang="en-US" sz="2000" dirty="0" err="1"/>
              <a:t>OlderConcatMethod</a:t>
            </a:r>
            <a:r>
              <a:rPr lang="en-US" sz="2000" dirty="0"/>
              <a:t>,</a:t>
            </a:r>
            <a:endParaRPr dirty="0"/>
          </a:p>
          <a:p>
            <a:pPr marL="0" indent="0" algn="l">
              <a:buSzPts val="2000"/>
            </a:pPr>
            <a:r>
              <a:rPr lang="en-US" sz="2000" dirty="0"/>
              <a:t>CONCAT		          (DeliveryAddressLine2,' ',</a:t>
            </a:r>
            <a:r>
              <a:rPr lang="en-US" sz="2000" dirty="0" err="1"/>
              <a:t>C.CityName</a:t>
            </a:r>
            <a:r>
              <a:rPr lang="en-US" sz="2000" dirty="0"/>
              <a:t>,' ',</a:t>
            </a:r>
            <a:r>
              <a:rPr lang="en-US" sz="2000" dirty="0" err="1"/>
              <a:t>DeliveryPostalCode</a:t>
            </a:r>
            <a:r>
              <a:rPr lang="en-US" sz="2000" dirty="0"/>
              <a:t>) AS </a:t>
            </a:r>
            <a:r>
              <a:rPr lang="en-US" sz="2000" dirty="0" err="1"/>
              <a:t>NewConcatMethod</a:t>
            </a:r>
            <a:r>
              <a:rPr lang="en-US" sz="2000" dirty="0"/>
              <a:t>,</a:t>
            </a:r>
            <a:endParaRPr dirty="0"/>
          </a:p>
          <a:p>
            <a:pPr marL="0" indent="0" algn="l">
              <a:buSzPts val="2000"/>
            </a:pPr>
            <a:r>
              <a:rPr lang="en-US" sz="2000" dirty="0"/>
              <a:t>CONCAT_WS	  (' ',DeliveryAddressLine2,C.CityName,DeliveryPostalCode) AS </a:t>
            </a:r>
            <a:r>
              <a:rPr lang="en-US" sz="2000" dirty="0" err="1"/>
              <a:t>CONCAT_WSMethod</a:t>
            </a:r>
            <a:endParaRPr sz="2000" dirty="0" err="1"/>
          </a:p>
          <a:p>
            <a:pPr marL="0" lvl="0" indent="0" algn="l" rtl="0">
              <a:lnSpc>
                <a:spcPct val="90000"/>
              </a:lnSpc>
              <a:spcBef>
                <a:spcPts val="1000"/>
              </a:spcBef>
              <a:spcAft>
                <a:spcPts val="0"/>
              </a:spcAft>
              <a:buClr>
                <a:schemeClr val="dk1"/>
              </a:buClr>
              <a:buSzPts val="2000"/>
              <a:buNone/>
            </a:pPr>
            <a:r>
              <a:rPr lang="en-US" sz="2000" dirty="0"/>
              <a:t>FROM [</a:t>
            </a:r>
            <a:r>
              <a:rPr lang="en-US" sz="2000" dirty="0" err="1"/>
              <a:t>WideWorldImporters</a:t>
            </a:r>
            <a:r>
              <a:rPr lang="en-US" sz="2000" dirty="0"/>
              <a:t>].[Sales].[Customers] AS CUST</a:t>
            </a:r>
            <a:endParaRPr dirty="0"/>
          </a:p>
          <a:p>
            <a:pPr marL="0" lvl="0" indent="0" algn="l" rtl="0">
              <a:lnSpc>
                <a:spcPct val="90000"/>
              </a:lnSpc>
              <a:spcBef>
                <a:spcPts val="1000"/>
              </a:spcBef>
              <a:spcAft>
                <a:spcPts val="0"/>
              </a:spcAft>
              <a:buClr>
                <a:schemeClr val="dk1"/>
              </a:buClr>
              <a:buSzPts val="2000"/>
              <a:buNone/>
            </a:pPr>
            <a:r>
              <a:rPr lang="en-US" sz="2000" dirty="0"/>
              <a:t>INNER JOIN [Application].[Cities] AS C ON </a:t>
            </a:r>
            <a:r>
              <a:rPr lang="en-US" sz="2000" dirty="0" err="1"/>
              <a:t>CUST.DeliveryCityID</a:t>
            </a:r>
            <a:r>
              <a:rPr lang="en-US" sz="2000" dirty="0"/>
              <a:t> = </a:t>
            </a:r>
            <a:r>
              <a:rPr lang="en-US" sz="2000" dirty="0" err="1"/>
              <a:t>C.CityID</a:t>
            </a:r>
            <a:r>
              <a:rPr lang="en-US" sz="2000" dirty="0"/>
              <a:t>;</a:t>
            </a:r>
            <a:endParaRPr dirty="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39"/>
        <p:cNvGrpSpPr/>
        <p:nvPr/>
      </p:nvGrpSpPr>
      <p:grpSpPr>
        <a:xfrm>
          <a:off x="0" y="0"/>
          <a:ext cx="0" cy="0"/>
          <a:chOff x="0" y="0"/>
          <a:chExt cx="0" cy="0"/>
        </a:xfrm>
      </p:grpSpPr>
      <p:sp>
        <p:nvSpPr>
          <p:cNvPr id="740" name="Google Shape;740;p42"/>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41" name="Google Shape;741;p42"/>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42" name="Google Shape;742;p42"/>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43" name="Google Shape;743;p42"/>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44" name="Google Shape;744;p42"/>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45" name="Google Shape;745;p42"/>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746" name="Google Shape;746;p42"/>
          <p:cNvSpPr txBox="1">
            <a:spLocks noGrp="1"/>
          </p:cNvSpPr>
          <p:nvPr>
            <p:ph type="subTitle" idx="1"/>
          </p:nvPr>
        </p:nvSpPr>
        <p:spPr>
          <a:xfrm>
            <a:off x="459350" y="1622745"/>
            <a:ext cx="11732646" cy="4627226"/>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400"/>
              <a:buNone/>
            </a:pPr>
            <a:r>
              <a:rPr lang="en-US"/>
              <a:t>Traditional Concatenation, CONCAT and CONCAT_WS</a:t>
            </a:r>
            <a:endParaRPr/>
          </a:p>
          <a:p>
            <a:pPr marL="0" lvl="0" indent="0" algn="l" rtl="0">
              <a:lnSpc>
                <a:spcPct val="90000"/>
              </a:lnSpc>
              <a:spcBef>
                <a:spcPts val="1000"/>
              </a:spcBef>
              <a:spcAft>
                <a:spcPts val="0"/>
              </a:spcAft>
              <a:buClr>
                <a:schemeClr val="dk1"/>
              </a:buClr>
              <a:buSzPts val="2400"/>
              <a:buNone/>
            </a:pPr>
            <a:endParaRPr/>
          </a:p>
          <a:p>
            <a:pPr marL="0" lvl="0" indent="0" algn="l" rtl="0">
              <a:lnSpc>
                <a:spcPct val="90000"/>
              </a:lnSpc>
              <a:spcBef>
                <a:spcPts val="1000"/>
              </a:spcBef>
              <a:spcAft>
                <a:spcPts val="0"/>
              </a:spcAft>
              <a:buClr>
                <a:schemeClr val="dk1"/>
              </a:buClr>
              <a:buSzPts val="2000"/>
              <a:buNone/>
            </a:pPr>
            <a:endParaRPr sz="2000"/>
          </a:p>
          <a:p>
            <a:pPr marL="0" lvl="0" indent="0" algn="l" rtl="0">
              <a:lnSpc>
                <a:spcPct val="90000"/>
              </a:lnSpc>
              <a:spcBef>
                <a:spcPts val="1000"/>
              </a:spcBef>
              <a:spcAft>
                <a:spcPts val="0"/>
              </a:spcAft>
              <a:buClr>
                <a:schemeClr val="dk1"/>
              </a:buClr>
              <a:buSzPts val="2000"/>
              <a:buNone/>
            </a:pPr>
            <a:endParaRPr sz="2000"/>
          </a:p>
        </p:txBody>
      </p:sp>
      <p:pic>
        <p:nvPicPr>
          <p:cNvPr id="747" name="Google Shape;747;p42"/>
          <p:cNvPicPr preferRelativeResize="0"/>
          <p:nvPr/>
        </p:nvPicPr>
        <p:blipFill rotWithShape="1">
          <a:blip r:embed="rId3">
            <a:alphaModFix/>
          </a:blip>
          <a:srcRect/>
          <a:stretch/>
        </p:blipFill>
        <p:spPr>
          <a:xfrm>
            <a:off x="0" y="2208889"/>
            <a:ext cx="12192000" cy="244022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507839B8-5B0A-C748-84B7-C270ED035EE6}"/>
              </a:ext>
            </a:extLst>
          </p:cNvPr>
          <p:cNvSpPr>
            <a:spLocks noGrp="1"/>
          </p:cNvSpPr>
          <p:nvPr>
            <p:ph type="ctrTitle"/>
          </p:nvPr>
        </p:nvSpPr>
        <p:spPr>
          <a:xfrm>
            <a:off x="886691" y="5370649"/>
            <a:ext cx="10880436" cy="1103778"/>
          </a:xfrm>
        </p:spPr>
        <p:txBody>
          <a:bodyPr>
            <a:normAutofit/>
          </a:bodyPr>
          <a:lstStyle/>
          <a:p>
            <a:r>
              <a:rPr lang="en-US" sz="3600">
                <a:latin typeface="Kanit Medium"/>
                <a:cs typeface="Kanit Medium"/>
              </a:rPr>
              <a:t>Register now!</a:t>
            </a:r>
            <a:endParaRPr lang="en-US" sz="3600"/>
          </a:p>
        </p:txBody>
      </p:sp>
      <p:sp>
        <p:nvSpPr>
          <p:cNvPr id="4" name="TextBox 3">
            <a:extLst>
              <a:ext uri="{FF2B5EF4-FFF2-40B4-BE49-F238E27FC236}">
                <a16:creationId xmlns:a16="http://schemas.microsoft.com/office/drawing/2014/main" id="{A2D2C509-669D-C372-4408-3DF5D874B23D}"/>
              </a:ext>
            </a:extLst>
          </p:cNvPr>
          <p:cNvSpPr txBox="1"/>
          <p:nvPr/>
        </p:nvSpPr>
        <p:spPr>
          <a:xfrm>
            <a:off x="2953327" y="6082308"/>
            <a:ext cx="6735617" cy="4001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a:ln>
                  <a:noFill/>
                </a:ln>
                <a:solidFill>
                  <a:srgbClr val="FFFFFF"/>
                </a:solidFill>
                <a:effectLst/>
                <a:uLnTx/>
                <a:uFillTx/>
                <a:latin typeface="Kanit Light"/>
                <a:ea typeface="Roboto"/>
                <a:cs typeface="Arial"/>
                <a:hlinkClick r:id="rId2">
                  <a:extLst>
                    <a:ext uri="{A12FA001-AC4F-418D-AE19-62706E023703}">
                      <ahyp:hlinkClr xmlns:ahyp="http://schemas.microsoft.com/office/drawing/2018/hyperlinkcolor" val="tx"/>
                    </a:ext>
                  </a:extLst>
                </a:hlinkClick>
              </a:rPr>
              <a:t>passdatacommunitysummit.com</a:t>
            </a:r>
            <a:endParaRPr kumimoji="0" lang="en-US" sz="2000" b="0" i="0" u="none" strike="noStrike" kern="1200" cap="none" spc="0" normalizeH="0" baseline="0" noProof="0">
              <a:ln>
                <a:noFill/>
              </a:ln>
              <a:solidFill>
                <a:srgbClr val="FFFFFF"/>
              </a:solidFill>
              <a:effectLst/>
              <a:uLnTx/>
              <a:uFillTx/>
              <a:latin typeface="Kanit Light"/>
              <a:ea typeface="Roboto"/>
              <a:cs typeface="Arial" panose="020B0604020202020204" pitchFamily="34" charset="0"/>
            </a:endParaRPr>
          </a:p>
        </p:txBody>
      </p:sp>
      <p:sp>
        <p:nvSpPr>
          <p:cNvPr id="7" name="Title 9">
            <a:extLst>
              <a:ext uri="{FF2B5EF4-FFF2-40B4-BE49-F238E27FC236}">
                <a16:creationId xmlns:a16="http://schemas.microsoft.com/office/drawing/2014/main" id="{64B6D7FA-DF2A-26A6-EF2B-E630E4E5F14A}"/>
              </a:ext>
            </a:extLst>
          </p:cNvPr>
          <p:cNvSpPr txBox="1">
            <a:spLocks/>
          </p:cNvSpPr>
          <p:nvPr/>
        </p:nvSpPr>
        <p:spPr>
          <a:xfrm>
            <a:off x="556922" y="3343584"/>
            <a:ext cx="11604367" cy="1133636"/>
          </a:xfrm>
          <a:prstGeom prst="rect">
            <a:avLst/>
          </a:prstGeom>
        </p:spPr>
        <p:txBody>
          <a:bodyPr lIns="91440" tIns="45720" rIns="91440" bIns="45720" anchor="t"/>
          <a:lstStyle>
            <a:lvl1pPr algn="l" rtl="0" eaLnBrk="1" fontAlgn="base" hangingPunct="1">
              <a:lnSpc>
                <a:spcPct val="90000"/>
              </a:lnSpc>
              <a:spcBef>
                <a:spcPct val="0"/>
              </a:spcBef>
              <a:spcAft>
                <a:spcPct val="0"/>
              </a:spcAft>
              <a:defRPr sz="3600" b="0" i="0" kern="1200">
                <a:gradFill flip="none" rotWithShape="1">
                  <a:gsLst>
                    <a:gs pos="100000">
                      <a:schemeClr val="accent3"/>
                    </a:gs>
                    <a:gs pos="0">
                      <a:schemeClr val="accent2"/>
                    </a:gs>
                  </a:gsLst>
                  <a:lin ang="0" scaled="1"/>
                  <a:tileRect/>
                </a:gradFill>
                <a:latin typeface="Kanit Medium" pitchFamily="2" charset="-34"/>
                <a:ea typeface="+mj-ea"/>
                <a:cs typeface="Kanit Medium" pitchFamily="2" charset="-34"/>
              </a:defRPr>
            </a:lvl1pPr>
            <a:lvl2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2pPr>
            <a:lvl3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3pPr>
            <a:lvl4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4pPr>
            <a:lvl5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5pPr>
            <a:lvl6pPr marL="4572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6pPr>
            <a:lvl7pPr marL="9144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7pPr>
            <a:lvl8pPr marL="13716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8pPr>
            <a:lvl9pPr marL="18288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9pPr>
          </a:lstStyle>
          <a:p>
            <a:pPr marL="0" marR="0" lvl="0" indent="0" algn="ctr" defTabSz="914400" rtl="0" eaLnBrk="1" fontAlgn="base" latinLnBrk="0" hangingPunct="1">
              <a:lnSpc>
                <a:spcPct val="90000"/>
              </a:lnSpc>
              <a:spcBef>
                <a:spcPct val="0"/>
              </a:spcBef>
              <a:spcAft>
                <a:spcPct val="0"/>
              </a:spcAft>
              <a:buClrTx/>
              <a:buSzTx/>
              <a:buFontTx/>
              <a:buNone/>
              <a:tabLst/>
              <a:defRPr/>
            </a:pPr>
            <a:r>
              <a:rPr kumimoji="0" lang="en-US" sz="3600" b="0" i="0" u="none" strike="noStrike" kern="1200" cap="none" spc="0" normalizeH="0" baseline="0" noProof="0">
                <a:ln>
                  <a:noFill/>
                </a:ln>
                <a:gradFill flip="none">
                  <a:gsLst>
                    <a:gs pos="0">
                      <a:srgbClr val="FF8A33"/>
                    </a:gs>
                    <a:gs pos="100000">
                      <a:srgbClr val="9933FF"/>
                    </a:gs>
                  </a:gsLst>
                  <a:lin ang="0" scaled="1"/>
                  <a:tileRect/>
                </a:gradFill>
                <a:effectLst/>
                <a:uLnTx/>
                <a:uFillTx/>
                <a:latin typeface="Kanit Medium"/>
                <a:ea typeface="+mj-ea"/>
                <a:cs typeface="Kanit Medium"/>
              </a:rPr>
              <a:t>See you in Seattle!</a:t>
            </a:r>
          </a:p>
          <a:p>
            <a:pPr marL="0" marR="0" lvl="0" indent="0" algn="ctr" defTabSz="914400" rtl="0" eaLnBrk="1" fontAlgn="base" latinLnBrk="0" hangingPunct="1">
              <a:lnSpc>
                <a:spcPct val="90000"/>
              </a:lnSpc>
              <a:spcBef>
                <a:spcPct val="0"/>
              </a:spcBef>
              <a:spcAft>
                <a:spcPct val="0"/>
              </a:spcAft>
              <a:buClrTx/>
              <a:buSzTx/>
              <a:buFontTx/>
              <a:buNone/>
              <a:tabLst/>
              <a:defRPr/>
            </a:pPr>
            <a:r>
              <a:rPr kumimoji="0" lang="en-US" sz="3600" b="0" i="0" u="none" strike="noStrike" kern="1200" cap="none" spc="0" normalizeH="0" baseline="0" noProof="0">
                <a:ln>
                  <a:noFill/>
                </a:ln>
                <a:gradFill flip="none">
                  <a:gsLst>
                    <a:gs pos="0">
                      <a:srgbClr val="FF8A33"/>
                    </a:gs>
                    <a:gs pos="100000">
                      <a:srgbClr val="9933FF"/>
                    </a:gs>
                  </a:gsLst>
                  <a:lin ang="0" scaled="1"/>
                  <a:tileRect/>
                </a:gradFill>
                <a:effectLst/>
                <a:uLnTx/>
                <a:uFillTx/>
                <a:latin typeface="Kanit Medium"/>
                <a:ea typeface="+mj-ea"/>
                <a:cs typeface="Kanit Medium"/>
              </a:rPr>
              <a:t>Get $150 off a 3-day ticket!</a:t>
            </a:r>
            <a:endParaRPr kumimoji="0" lang="en-US" sz="3600" b="0" i="0" u="none" strike="noStrike" kern="1200" cap="none" spc="0" normalizeH="0" baseline="0" noProof="0">
              <a:ln>
                <a:noFill/>
              </a:ln>
              <a:gradFill flip="none">
                <a:gsLst>
                  <a:gs pos="0">
                    <a:srgbClr val="FF8A33"/>
                  </a:gs>
                  <a:gs pos="100000">
                    <a:srgbClr val="9933FF"/>
                  </a:gs>
                </a:gsLst>
                <a:lin ang="0" scaled="1"/>
                <a:tileRect/>
              </a:gradFill>
              <a:effectLst/>
              <a:uLnTx/>
              <a:uFillTx/>
              <a:latin typeface="Kanit Medium" pitchFamily="2" charset="-34"/>
              <a:ea typeface="+mj-ea"/>
              <a:cs typeface="Kanit Medium" pitchFamily="2" charset="-34"/>
            </a:endParaRPr>
          </a:p>
        </p:txBody>
      </p:sp>
      <p:sp>
        <p:nvSpPr>
          <p:cNvPr id="9" name="Title 2">
            <a:extLst>
              <a:ext uri="{FF2B5EF4-FFF2-40B4-BE49-F238E27FC236}">
                <a16:creationId xmlns:a16="http://schemas.microsoft.com/office/drawing/2014/main" id="{8E1E24F9-8681-94C8-10AA-6BBA1E6E25ED}"/>
              </a:ext>
            </a:extLst>
          </p:cNvPr>
          <p:cNvSpPr txBox="1">
            <a:spLocks/>
          </p:cNvSpPr>
          <p:nvPr/>
        </p:nvSpPr>
        <p:spPr bwMode="auto">
          <a:xfrm>
            <a:off x="877455" y="4518594"/>
            <a:ext cx="10880436" cy="110377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algn="ctr" rtl="0" eaLnBrk="1" fontAlgn="base" hangingPunct="1">
              <a:lnSpc>
                <a:spcPct val="110000"/>
              </a:lnSpc>
              <a:spcBef>
                <a:spcPct val="0"/>
              </a:spcBef>
              <a:spcAft>
                <a:spcPct val="0"/>
              </a:spcAft>
              <a:defRPr sz="4800" b="0" i="0" kern="1200">
                <a:solidFill>
                  <a:schemeClr val="bg1"/>
                </a:solidFill>
                <a:latin typeface="Kanit Medium" pitchFamily="2" charset="-34"/>
                <a:ea typeface="+mj-ea"/>
                <a:cs typeface="Kanit Medium" pitchFamily="2" charset="-34"/>
              </a:defRPr>
            </a:lvl1pPr>
            <a:lvl2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2pPr>
            <a:lvl3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3pPr>
            <a:lvl4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4pPr>
            <a:lvl5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5pPr>
            <a:lvl6pPr marL="4572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6pPr>
            <a:lvl7pPr marL="9144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7pPr>
            <a:lvl8pPr marL="13716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8pPr>
            <a:lvl9pPr marL="18288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9pPr>
          </a:lstStyle>
          <a:p>
            <a:pPr marL="0" marR="0" lvl="0" indent="0" algn="ctr" defTabSz="914400" rtl="0" eaLnBrk="1" fontAlgn="base" latinLnBrk="0" hangingPunct="1">
              <a:lnSpc>
                <a:spcPct val="110000"/>
              </a:lnSpc>
              <a:spcBef>
                <a:spcPct val="0"/>
              </a:spcBef>
              <a:spcAft>
                <a:spcPct val="0"/>
              </a:spcAft>
              <a:buClrTx/>
              <a:buSzTx/>
              <a:buFontTx/>
              <a:buNone/>
              <a:tabLst/>
              <a:defRPr/>
            </a:pPr>
            <a:r>
              <a:rPr kumimoji="0" lang="en-US" sz="3600" b="0" i="0" u="none" strike="noStrike" kern="1200" cap="none" spc="0" normalizeH="0" baseline="0" noProof="0">
                <a:ln>
                  <a:noFill/>
                </a:ln>
                <a:solidFill>
                  <a:srgbClr val="FFFFFF"/>
                </a:solidFill>
                <a:effectLst/>
                <a:uLnTx/>
                <a:uFillTx/>
                <a:latin typeface="Kanit Medium"/>
                <a:ea typeface="+mj-ea"/>
                <a:cs typeface="Kanit Medium"/>
              </a:rPr>
              <a:t>Use code: </a:t>
            </a:r>
            <a:r>
              <a:rPr kumimoji="0" lang="en-US" sz="3600" b="0" i="0" u="none" strike="noStrike" kern="1200" cap="none" spc="0" normalizeH="0" baseline="0" noProof="0">
                <a:ln>
                  <a:noFill/>
                </a:ln>
                <a:solidFill>
                  <a:srgbClr val="FFFFFF"/>
                </a:solidFill>
                <a:effectLst/>
                <a:uLnTx/>
                <a:uFillTx/>
                <a:latin typeface="Kanit Medium"/>
                <a:ea typeface="Roboto"/>
                <a:cs typeface="Kanit Medium"/>
              </a:rPr>
              <a:t>SQLSATATX150</a:t>
            </a:r>
            <a:endParaRPr kumimoji="0" lang="en-US" sz="3600" b="0" i="0" u="none" strike="noStrike" kern="1200" cap="none" spc="0" normalizeH="0" baseline="0" noProof="0">
              <a:ln>
                <a:noFill/>
              </a:ln>
              <a:solidFill>
                <a:srgbClr val="FFFFFF"/>
              </a:solidFill>
              <a:effectLst/>
              <a:uLnTx/>
              <a:uFillTx/>
              <a:latin typeface="Kanit Medium" pitchFamily="2" charset="-34"/>
              <a:ea typeface="+mj-ea"/>
              <a:cs typeface="Kanit Medium" pitchFamily="2" charset="-34"/>
            </a:endParaRPr>
          </a:p>
        </p:txBody>
      </p:sp>
      <p:sp>
        <p:nvSpPr>
          <p:cNvPr id="2" name="Title 1">
            <a:extLst>
              <a:ext uri="{FF2B5EF4-FFF2-40B4-BE49-F238E27FC236}">
                <a16:creationId xmlns:a16="http://schemas.microsoft.com/office/drawing/2014/main" id="{628C15D7-395B-547B-C1A7-A3D45211B60E}"/>
              </a:ext>
            </a:extLst>
          </p:cNvPr>
          <p:cNvSpPr txBox="1">
            <a:spLocks/>
          </p:cNvSpPr>
          <p:nvPr/>
        </p:nvSpPr>
        <p:spPr bwMode="auto">
          <a:xfrm>
            <a:off x="2953327" y="281460"/>
            <a:ext cx="13665200" cy="175739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Autofit/>
          </a:bodyPr>
          <a:lstStyle>
            <a:lvl1pPr algn="ctr" rtl="0" eaLnBrk="1" fontAlgn="base" hangingPunct="1">
              <a:lnSpc>
                <a:spcPct val="110000"/>
              </a:lnSpc>
              <a:spcBef>
                <a:spcPct val="0"/>
              </a:spcBef>
              <a:spcAft>
                <a:spcPct val="0"/>
              </a:spcAft>
              <a:defRPr sz="4800" b="0" i="0" kern="1200">
                <a:solidFill>
                  <a:schemeClr val="bg1"/>
                </a:solidFill>
                <a:latin typeface="Kanit Medium" pitchFamily="2" charset="-34"/>
                <a:ea typeface="+mj-ea"/>
                <a:cs typeface="Kanit Medium" pitchFamily="2" charset="-34"/>
              </a:defRPr>
            </a:lvl1pPr>
            <a:lvl2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2pPr>
            <a:lvl3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3pPr>
            <a:lvl4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4pPr>
            <a:lvl5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5pPr>
            <a:lvl6pPr marL="4572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6pPr>
            <a:lvl7pPr marL="9144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7pPr>
            <a:lvl8pPr marL="13716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8pPr>
            <a:lvl9pPr marL="18288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5400" b="0" i="0" u="none" strike="noStrike" kern="1200" cap="none" spc="0" normalizeH="0" baseline="0" noProof="0">
                <a:ln>
                  <a:noFill/>
                </a:ln>
                <a:gradFill>
                  <a:gsLst>
                    <a:gs pos="0">
                      <a:srgbClr val="33FF99"/>
                    </a:gs>
                    <a:gs pos="98000">
                      <a:srgbClr val="FFFF00"/>
                    </a:gs>
                  </a:gsLst>
                  <a:lin ang="0" scaled="1"/>
                </a:gradFill>
                <a:effectLst/>
                <a:uLnTx/>
                <a:uFillTx/>
                <a:latin typeface="Kanit Medium"/>
                <a:ea typeface="+mj-ea"/>
                <a:cs typeface="Kanit Medium"/>
              </a:rPr>
              <a:t>November 17-21, 2025</a:t>
            </a:r>
          </a:p>
        </p:txBody>
      </p:sp>
    </p:spTree>
    <p:extLst>
      <p:ext uri="{BB962C8B-B14F-4D97-AF65-F5344CB8AC3E}">
        <p14:creationId xmlns:p14="http://schemas.microsoft.com/office/powerpoint/2010/main" val="279681385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52"/>
        <p:cNvGrpSpPr/>
        <p:nvPr/>
      </p:nvGrpSpPr>
      <p:grpSpPr>
        <a:xfrm>
          <a:off x="0" y="0"/>
          <a:ext cx="0" cy="0"/>
          <a:chOff x="0" y="0"/>
          <a:chExt cx="0" cy="0"/>
        </a:xfrm>
      </p:grpSpPr>
      <p:sp>
        <p:nvSpPr>
          <p:cNvPr id="753" name="Google Shape;753;p43"/>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54" name="Google Shape;754;p43"/>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55" name="Google Shape;755;p43"/>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56" name="Google Shape;756;p43"/>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57" name="Google Shape;757;p43"/>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58" name="Google Shape;758;p43"/>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759" name="Google Shape;759;p43"/>
          <p:cNvSpPr txBox="1">
            <a:spLocks noGrp="1"/>
          </p:cNvSpPr>
          <p:nvPr>
            <p:ph type="subTitle" idx="1"/>
          </p:nvPr>
        </p:nvSpPr>
        <p:spPr>
          <a:xfrm>
            <a:off x="1305611" y="1622745"/>
            <a:ext cx="9724031" cy="452034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2400"/>
              <a:buNone/>
            </a:pPr>
            <a:r>
              <a:rPr lang="en-US"/>
              <a:t>SQL Server 2022 Enhancements:</a:t>
            </a:r>
            <a:endParaRPr sz="1600"/>
          </a:p>
          <a:p>
            <a:pPr marL="0" lvl="0" indent="0" algn="l" rtl="0">
              <a:lnSpc>
                <a:spcPct val="90000"/>
              </a:lnSpc>
              <a:spcBef>
                <a:spcPts val="1000"/>
              </a:spcBef>
              <a:spcAft>
                <a:spcPts val="0"/>
              </a:spcAft>
              <a:buClr>
                <a:schemeClr val="dk1"/>
              </a:buClr>
              <a:buSzPts val="1600"/>
              <a:buNone/>
            </a:pPr>
            <a:endParaRPr sz="1600"/>
          </a:p>
          <a:p>
            <a:pPr marL="342900" lvl="0" indent="-228600" algn="l" rtl="0">
              <a:lnSpc>
                <a:spcPct val="90000"/>
              </a:lnSpc>
              <a:spcBef>
                <a:spcPts val="1000"/>
              </a:spcBef>
              <a:spcAft>
                <a:spcPts val="0"/>
              </a:spcAft>
              <a:buClr>
                <a:schemeClr val="dk1"/>
              </a:buClr>
              <a:buSzPts val="2400"/>
              <a:buFont typeface="Arial"/>
              <a:buChar char="•"/>
            </a:pPr>
            <a:r>
              <a:rPr lang="en-US"/>
              <a:t>Greatest/Least (eliminates the need for a complex searched CASE or a CROSS APPLY and functions as MAX/MIN across rows)</a:t>
            </a:r>
            <a:endParaRPr/>
          </a:p>
          <a:p>
            <a:pPr marL="342900" lvl="0" indent="-228600" algn="l" rtl="0">
              <a:lnSpc>
                <a:spcPct val="90000"/>
              </a:lnSpc>
              <a:spcBef>
                <a:spcPts val="1000"/>
              </a:spcBef>
              <a:spcAft>
                <a:spcPts val="0"/>
              </a:spcAft>
              <a:buClr>
                <a:schemeClr val="dk1"/>
              </a:buClr>
              <a:buSzPts val="2400"/>
              <a:buFont typeface="Arial"/>
              <a:buChar char="•"/>
            </a:pPr>
            <a:r>
              <a:rPr lang="en-US" b="0" i="0"/>
              <a:t>Generate_Series (Similar to an IDENTITY property on a column)</a:t>
            </a:r>
            <a:endParaRPr/>
          </a:p>
          <a:p>
            <a:pPr marL="342900" lvl="0" indent="-228600" algn="l" rtl="0">
              <a:lnSpc>
                <a:spcPct val="90000"/>
              </a:lnSpc>
              <a:spcBef>
                <a:spcPts val="1000"/>
              </a:spcBef>
              <a:spcAft>
                <a:spcPts val="0"/>
              </a:spcAft>
              <a:buClr>
                <a:schemeClr val="dk1"/>
              </a:buClr>
              <a:buSzPts val="2400"/>
              <a:buFont typeface="Arial"/>
              <a:buChar char="•"/>
            </a:pPr>
            <a:r>
              <a:rPr lang="en-US"/>
              <a:t>Window or STRING_SPLIT with the enable_ordinal enhancement enabled</a:t>
            </a:r>
            <a:endParaRPr/>
          </a:p>
          <a:p>
            <a:pPr marL="342900" lvl="0" indent="-228600" algn="l" rtl="0">
              <a:lnSpc>
                <a:spcPct val="90000"/>
              </a:lnSpc>
              <a:spcBef>
                <a:spcPts val="1000"/>
              </a:spcBef>
              <a:spcAft>
                <a:spcPts val="0"/>
              </a:spcAft>
              <a:buClr>
                <a:schemeClr val="dk1"/>
              </a:buClr>
              <a:buSzPts val="2400"/>
              <a:buFont typeface="Arial"/>
              <a:buChar char="•"/>
            </a:pPr>
            <a:r>
              <a:rPr lang="en-US" b="0" i="0"/>
              <a:t>Create index and resumable constraint enhancement</a:t>
            </a:r>
            <a:r>
              <a:rPr lang="en-US"/>
              <a:t>s</a:t>
            </a:r>
            <a:endParaRPr b="0" i="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64"/>
        <p:cNvGrpSpPr/>
        <p:nvPr/>
      </p:nvGrpSpPr>
      <p:grpSpPr>
        <a:xfrm>
          <a:off x="0" y="0"/>
          <a:ext cx="0" cy="0"/>
          <a:chOff x="0" y="0"/>
          <a:chExt cx="0" cy="0"/>
        </a:xfrm>
      </p:grpSpPr>
      <p:sp>
        <p:nvSpPr>
          <p:cNvPr id="765" name="Google Shape;765;p44"/>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66" name="Google Shape;766;p44"/>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67" name="Google Shape;767;p44"/>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68" name="Google Shape;768;p44"/>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69" name="Google Shape;769;p44"/>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70" name="Google Shape;770;p44"/>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771" name="Google Shape;771;p44"/>
          <p:cNvSpPr txBox="1"/>
          <p:nvPr/>
        </p:nvSpPr>
        <p:spPr>
          <a:xfrm>
            <a:off x="1371592" y="2382470"/>
            <a:ext cx="10331700" cy="44331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a:solidFill>
                  <a:schemeClr val="dk1"/>
                </a:solidFill>
                <a:latin typeface="Calibri"/>
                <a:ea typeface="Calibri"/>
                <a:cs typeface="Calibri"/>
                <a:sym typeface="Calibri"/>
              </a:rPr>
              <a:t>GREATEST/LEAST: Function as MAX and MIN, but across columns instead of across rows</a:t>
            </a:r>
            <a:endParaRPr/>
          </a:p>
          <a:p>
            <a:pPr marL="0" marR="0" lvl="0" indent="0" algn="l" rtl="0">
              <a:spcBef>
                <a:spcPts val="0"/>
              </a:spcBef>
              <a:spcAft>
                <a:spcPts val="0"/>
              </a:spcAft>
              <a:buNone/>
            </a:pPr>
            <a:endParaRPr sz="2400">
              <a:solidFill>
                <a:schemeClr val="dk1"/>
              </a:solidFill>
              <a:latin typeface="Calibri"/>
              <a:ea typeface="Calibri"/>
              <a:cs typeface="Calibri"/>
              <a:sym typeface="Calibri"/>
            </a:endParaRPr>
          </a:p>
          <a:p>
            <a:pPr marL="0" marR="0" lvl="0" indent="0" algn="l" rtl="0">
              <a:spcBef>
                <a:spcPts val="0"/>
              </a:spcBef>
              <a:spcAft>
                <a:spcPts val="0"/>
              </a:spcAft>
              <a:buNone/>
            </a:pPr>
            <a:r>
              <a:rPr lang="en-US" sz="2400">
                <a:solidFill>
                  <a:schemeClr val="dk1"/>
                </a:solidFill>
                <a:latin typeface="Calibri"/>
                <a:ea typeface="Calibri"/>
                <a:cs typeface="Calibri"/>
                <a:sym typeface="Calibri"/>
              </a:rPr>
              <a:t>A platform you support allows customers to manage email subscriptions to a newsletter. The customer wants to know in which month was the largest and smallest number of opened newsletters from the emails .</a:t>
            </a:r>
            <a:endParaRPr/>
          </a:p>
          <a:p>
            <a:pPr marL="0" marR="0" lvl="0" indent="0" algn="l" rtl="0">
              <a:spcBef>
                <a:spcPts val="0"/>
              </a:spcBef>
              <a:spcAft>
                <a:spcPts val="0"/>
              </a:spcAft>
              <a:buNone/>
            </a:pPr>
            <a:endParaRPr sz="2400">
              <a:solidFill>
                <a:schemeClr val="dk1"/>
              </a:solidFill>
              <a:latin typeface="Calibri"/>
              <a:ea typeface="Calibri"/>
              <a:cs typeface="Calibri"/>
              <a:sym typeface="Calibri"/>
            </a:endParaRPr>
          </a:p>
          <a:p>
            <a:pPr marL="0" marR="0" lvl="0" indent="0" algn="l" rtl="0">
              <a:spcBef>
                <a:spcPts val="0"/>
              </a:spcBef>
              <a:spcAft>
                <a:spcPts val="0"/>
              </a:spcAft>
              <a:buNone/>
            </a:pPr>
            <a:r>
              <a:rPr lang="en-US" sz="2400" u="sng">
                <a:solidFill>
                  <a:schemeClr val="dk1"/>
                </a:solidFill>
                <a:latin typeface="Calibri"/>
                <a:ea typeface="Calibri"/>
                <a:cs typeface="Calibri"/>
                <a:sym typeface="Calibri"/>
                <a:hlinkClick r:id="rId3">
                  <a:extLst>
                    <a:ext uri="{A12FA001-AC4F-418D-AE19-62706E023703}">
                      <ahyp:hlinkClr xmlns:ahyp="http://schemas.microsoft.com/office/drawing/2018/hyperlinkcolor" val="tx"/>
                    </a:ext>
                  </a:extLst>
                </a:hlinkClick>
              </a:rPr>
              <a:t>https://bit.ly/3M38Dao</a:t>
            </a:r>
            <a:r>
              <a:rPr lang="en-US" sz="2400">
                <a:solidFill>
                  <a:schemeClr val="dk1"/>
                </a:solidFill>
                <a:latin typeface="Calibri"/>
                <a:ea typeface="Calibri"/>
                <a:cs typeface="Calibri"/>
                <a:sym typeface="Calibri"/>
              </a:rPr>
              <a:t> Examples taken from a SQL Server 2022 article by Aaron Betrand</a:t>
            </a:r>
            <a:endParaRPr/>
          </a:p>
          <a:p>
            <a:pPr marL="0" marR="0" lvl="0" indent="0" algn="l" rtl="0">
              <a:spcBef>
                <a:spcPts val="0"/>
              </a:spcBef>
              <a:spcAft>
                <a:spcPts val="0"/>
              </a:spcAft>
              <a:buNone/>
            </a:pPr>
            <a:endParaRPr sz="2400">
              <a:solidFill>
                <a:schemeClr val="dk1"/>
              </a:solidFill>
              <a:latin typeface="Calibri"/>
              <a:ea typeface="Calibri"/>
              <a:cs typeface="Calibri"/>
              <a:sym typeface="Calibri"/>
            </a:endParaRPr>
          </a:p>
          <a:p>
            <a:pPr marL="0" marR="0" lvl="0" indent="0" algn="l" rtl="0">
              <a:spcBef>
                <a:spcPts val="0"/>
              </a:spcBef>
              <a:spcAft>
                <a:spcPts val="0"/>
              </a:spcAft>
              <a:buNone/>
            </a:pPr>
            <a:endParaRPr sz="2400">
              <a:solidFill>
                <a:schemeClr val="dk1"/>
              </a:solidFill>
              <a:latin typeface="Calibri"/>
              <a:ea typeface="Calibri"/>
              <a:cs typeface="Calibri"/>
              <a:sym typeface="Calibri"/>
            </a:endParaRPr>
          </a:p>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76"/>
        <p:cNvGrpSpPr/>
        <p:nvPr/>
      </p:nvGrpSpPr>
      <p:grpSpPr>
        <a:xfrm>
          <a:off x="0" y="0"/>
          <a:ext cx="0" cy="0"/>
          <a:chOff x="0" y="0"/>
          <a:chExt cx="0" cy="0"/>
        </a:xfrm>
      </p:grpSpPr>
      <p:sp>
        <p:nvSpPr>
          <p:cNvPr id="777" name="Google Shape;777;p45"/>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78" name="Google Shape;778;p45"/>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79" name="Google Shape;779;p45"/>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80" name="Google Shape;780;p45"/>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81" name="Google Shape;781;p45"/>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82" name="Google Shape;782;p45"/>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783" name="Google Shape;783;p45"/>
          <p:cNvSpPr txBox="1"/>
          <p:nvPr/>
        </p:nvSpPr>
        <p:spPr>
          <a:xfrm>
            <a:off x="1461154" y="1622745"/>
            <a:ext cx="10331778" cy="627864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a:solidFill>
                  <a:schemeClr val="dk1"/>
                </a:solidFill>
                <a:latin typeface="Calibri"/>
                <a:ea typeface="Calibri"/>
                <a:cs typeface="Calibri"/>
                <a:sym typeface="Calibri"/>
              </a:rPr>
              <a:t>GREATEST/LEAST:</a:t>
            </a:r>
            <a:endParaRPr/>
          </a:p>
          <a:p>
            <a:pPr marL="0" marR="0" lvl="0" indent="0" algn="l" rtl="0">
              <a:spcBef>
                <a:spcPts val="0"/>
              </a:spcBef>
              <a:spcAft>
                <a:spcPts val="0"/>
              </a:spcAft>
              <a:buNone/>
            </a:pPr>
            <a:r>
              <a:rPr lang="en-US" sz="2400">
                <a:solidFill>
                  <a:schemeClr val="dk1"/>
                </a:solidFill>
                <a:latin typeface="Calibri"/>
                <a:ea typeface="Calibri"/>
                <a:cs typeface="Calibri"/>
                <a:sym typeface="Calibri"/>
              </a:rPr>
              <a:t>Your summarized data table looks like this:</a:t>
            </a:r>
            <a:endParaRPr/>
          </a:p>
          <a:p>
            <a:pPr marL="0" marR="0" lvl="0" indent="0" algn="l" rtl="0">
              <a:spcBef>
                <a:spcPts val="0"/>
              </a:spcBef>
              <a:spcAft>
                <a:spcPts val="0"/>
              </a:spcAft>
              <a:buNone/>
            </a:pPr>
            <a:r>
              <a:rPr lang="en-US" sz="1800">
                <a:solidFill>
                  <a:srgbClr val="0000FF"/>
                </a:solidFill>
                <a:latin typeface="Consolas"/>
                <a:ea typeface="Consolas"/>
                <a:cs typeface="Consolas"/>
                <a:sym typeface="Consolas"/>
              </a:rPr>
              <a:t>CREATE</a:t>
            </a: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TABLE</a:t>
            </a:r>
            <a:r>
              <a:rPr lang="en-US" sz="1800">
                <a:solidFill>
                  <a:srgbClr val="000000"/>
                </a:solidFill>
                <a:latin typeface="Consolas"/>
                <a:ea typeface="Consolas"/>
                <a:cs typeface="Consolas"/>
                <a:sym typeface="Consolas"/>
              </a:rPr>
              <a:t> dbo</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SummarizedEmailOpens</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808080"/>
                </a:solidFill>
                <a:latin typeface="Consolas"/>
                <a:ea typeface="Consolas"/>
                <a:cs typeface="Consolas"/>
                <a:sym typeface="Consolas"/>
              </a:rPr>
              <a: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FF00FF"/>
                </a:solidFill>
                <a:latin typeface="Consolas"/>
                <a:ea typeface="Consolas"/>
                <a:cs typeface="Consolas"/>
                <a:sym typeface="Consolas"/>
              </a:rPr>
              <a:t>Year</a:t>
            </a: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int</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 </a:t>
            </a:r>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Jan  </a:t>
            </a:r>
            <a:r>
              <a:rPr lang="en-US" sz="1800">
                <a:solidFill>
                  <a:srgbClr val="0000FF"/>
                </a:solidFill>
                <a:latin typeface="Consolas"/>
                <a:ea typeface="Consolas"/>
                <a:cs typeface="Consolas"/>
                <a:sym typeface="Consolas"/>
              </a:rPr>
              <a:t>int</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 </a:t>
            </a:r>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Feb  </a:t>
            </a:r>
            <a:r>
              <a:rPr lang="en-US" sz="1800">
                <a:solidFill>
                  <a:srgbClr val="0000FF"/>
                </a:solidFill>
                <a:latin typeface="Consolas"/>
                <a:ea typeface="Consolas"/>
                <a:cs typeface="Consolas"/>
                <a:sym typeface="Consolas"/>
              </a:rPr>
              <a:t>int</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 </a:t>
            </a:r>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Mar  </a:t>
            </a:r>
            <a:r>
              <a:rPr lang="en-US" sz="1800">
                <a:solidFill>
                  <a:srgbClr val="0000FF"/>
                </a:solidFill>
                <a:latin typeface="Consolas"/>
                <a:ea typeface="Consolas"/>
                <a:cs typeface="Consolas"/>
                <a:sym typeface="Consolas"/>
              </a:rPr>
              <a:t>int</a:t>
            </a:r>
            <a:r>
              <a:rPr lang="en-US" sz="1800">
                <a:solidFill>
                  <a:srgbClr val="808080"/>
                </a:solidFill>
                <a:latin typeface="Consolas"/>
                <a:ea typeface="Consolas"/>
                <a:cs typeface="Consolas"/>
                <a:sym typeface="Consolas"/>
              </a:rPr>
              <a: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Apr  </a:t>
            </a:r>
            <a:r>
              <a:rPr lang="en-US" sz="1800">
                <a:solidFill>
                  <a:srgbClr val="0000FF"/>
                </a:solidFill>
                <a:latin typeface="Consolas"/>
                <a:ea typeface="Consolas"/>
                <a:cs typeface="Consolas"/>
                <a:sym typeface="Consolas"/>
              </a:rPr>
              <a:t>int</a:t>
            </a:r>
            <a:r>
              <a:rPr lang="en-US" sz="1800">
                <a:solidFill>
                  <a:srgbClr val="808080"/>
                </a:solidFill>
                <a:latin typeface="Consolas"/>
                <a:ea typeface="Consolas"/>
                <a:cs typeface="Consolas"/>
                <a:sym typeface="Consolas"/>
              </a:rPr>
              <a: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May  </a:t>
            </a:r>
            <a:r>
              <a:rPr lang="en-US" sz="1800">
                <a:solidFill>
                  <a:srgbClr val="0000FF"/>
                </a:solidFill>
                <a:latin typeface="Consolas"/>
                <a:ea typeface="Consolas"/>
                <a:cs typeface="Consolas"/>
                <a:sym typeface="Consolas"/>
              </a:rPr>
              <a:t>int</a:t>
            </a:r>
            <a:r>
              <a:rPr lang="en-US" sz="1800">
                <a:solidFill>
                  <a:srgbClr val="808080"/>
                </a:solidFill>
                <a:latin typeface="Consolas"/>
                <a:ea typeface="Consolas"/>
                <a:cs typeface="Consolas"/>
                <a:sym typeface="Consolas"/>
              </a:rPr>
              <a: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Jun  </a:t>
            </a:r>
            <a:r>
              <a:rPr lang="en-US" sz="1800">
                <a:solidFill>
                  <a:srgbClr val="0000FF"/>
                </a:solidFill>
                <a:latin typeface="Consolas"/>
                <a:ea typeface="Consolas"/>
                <a:cs typeface="Consolas"/>
                <a:sym typeface="Consolas"/>
              </a:rPr>
              <a:t>int</a:t>
            </a:r>
            <a:r>
              <a:rPr lang="en-US" sz="1800">
                <a:solidFill>
                  <a:srgbClr val="808080"/>
                </a:solidFill>
                <a:latin typeface="Consolas"/>
                <a:ea typeface="Consolas"/>
                <a:cs typeface="Consolas"/>
                <a:sym typeface="Consolas"/>
              </a:rPr>
              <a: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Jul  </a:t>
            </a:r>
            <a:r>
              <a:rPr lang="en-US" sz="1800">
                <a:solidFill>
                  <a:srgbClr val="0000FF"/>
                </a:solidFill>
                <a:latin typeface="Consolas"/>
                <a:ea typeface="Consolas"/>
                <a:cs typeface="Consolas"/>
                <a:sym typeface="Consolas"/>
              </a:rPr>
              <a:t>int</a:t>
            </a:r>
            <a:r>
              <a:rPr lang="en-US" sz="1800">
                <a:solidFill>
                  <a:srgbClr val="808080"/>
                </a:solidFill>
                <a:latin typeface="Consolas"/>
                <a:ea typeface="Consolas"/>
                <a:cs typeface="Consolas"/>
                <a:sym typeface="Consolas"/>
              </a:rPr>
              <a: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Aug  </a:t>
            </a:r>
            <a:r>
              <a:rPr lang="en-US" sz="1800">
                <a:solidFill>
                  <a:srgbClr val="0000FF"/>
                </a:solidFill>
                <a:latin typeface="Consolas"/>
                <a:ea typeface="Consolas"/>
                <a:cs typeface="Consolas"/>
                <a:sym typeface="Consolas"/>
              </a:rPr>
              <a:t>int</a:t>
            </a:r>
            <a:r>
              <a:rPr lang="en-US" sz="1800">
                <a:solidFill>
                  <a:srgbClr val="808080"/>
                </a:solidFill>
                <a:latin typeface="Consolas"/>
                <a:ea typeface="Consolas"/>
                <a:cs typeface="Consolas"/>
                <a:sym typeface="Consolas"/>
              </a:rPr>
              <a: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Sep  </a:t>
            </a:r>
            <a:r>
              <a:rPr lang="en-US" sz="1800">
                <a:solidFill>
                  <a:srgbClr val="0000FF"/>
                </a:solidFill>
                <a:latin typeface="Consolas"/>
                <a:ea typeface="Consolas"/>
                <a:cs typeface="Consolas"/>
                <a:sym typeface="Consolas"/>
              </a:rPr>
              <a:t>int</a:t>
            </a:r>
            <a:r>
              <a:rPr lang="en-US" sz="1800">
                <a:solidFill>
                  <a:srgbClr val="808080"/>
                </a:solidFill>
                <a:latin typeface="Consolas"/>
                <a:ea typeface="Consolas"/>
                <a:cs typeface="Consolas"/>
                <a:sym typeface="Consolas"/>
              </a:rPr>
              <a: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Oct  </a:t>
            </a:r>
            <a:r>
              <a:rPr lang="en-US" sz="1800">
                <a:solidFill>
                  <a:srgbClr val="0000FF"/>
                </a:solidFill>
                <a:latin typeface="Consolas"/>
                <a:ea typeface="Consolas"/>
                <a:cs typeface="Consolas"/>
                <a:sym typeface="Consolas"/>
              </a:rPr>
              <a:t>int</a:t>
            </a:r>
            <a:r>
              <a:rPr lang="en-US" sz="1800">
                <a:solidFill>
                  <a:srgbClr val="808080"/>
                </a:solidFill>
                <a:latin typeface="Consolas"/>
                <a:ea typeface="Consolas"/>
                <a:cs typeface="Consolas"/>
                <a:sym typeface="Consolas"/>
              </a:rPr>
              <a: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Nov  </a:t>
            </a:r>
            <a:r>
              <a:rPr lang="en-US" sz="1800">
                <a:solidFill>
                  <a:srgbClr val="0000FF"/>
                </a:solidFill>
                <a:latin typeface="Consolas"/>
                <a:ea typeface="Consolas"/>
                <a:cs typeface="Consolas"/>
                <a:sym typeface="Consolas"/>
              </a:rPr>
              <a:t>int</a:t>
            </a:r>
            <a:r>
              <a:rPr lang="en-US" sz="1800">
                <a:solidFill>
                  <a:srgbClr val="808080"/>
                </a:solidFill>
                <a:latin typeface="Consolas"/>
                <a:ea typeface="Consolas"/>
                <a:cs typeface="Consolas"/>
                <a:sym typeface="Consolas"/>
              </a:rPr>
              <a: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[Dec] </a:t>
            </a:r>
            <a:r>
              <a:rPr lang="en-US" sz="1800">
                <a:solidFill>
                  <a:srgbClr val="0000FF"/>
                </a:solidFill>
                <a:latin typeface="Consolas"/>
                <a:ea typeface="Consolas"/>
                <a:cs typeface="Consolas"/>
                <a:sym typeface="Consolas"/>
              </a:rPr>
              <a:t>int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808080"/>
                </a:solidFill>
                <a:latin typeface="Consolas"/>
                <a:ea typeface="Consolas"/>
                <a:cs typeface="Consolas"/>
                <a:sym typeface="Consolas"/>
              </a:rPr>
              <a: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endParaRPr sz="2400">
              <a:solidFill>
                <a:schemeClr val="dk1"/>
              </a:solidFill>
              <a:latin typeface="Calibri"/>
              <a:ea typeface="Calibri"/>
              <a:cs typeface="Calibri"/>
              <a:sym typeface="Calibri"/>
            </a:endParaRPr>
          </a:p>
          <a:p>
            <a:pPr marL="0" marR="0" lvl="0" indent="0" algn="l" rtl="0">
              <a:spcBef>
                <a:spcPts val="0"/>
              </a:spcBef>
              <a:spcAft>
                <a:spcPts val="0"/>
              </a:spcAft>
              <a:buNone/>
            </a:pPr>
            <a:endParaRPr sz="2400">
              <a:solidFill>
                <a:schemeClr val="dk1"/>
              </a:solidFill>
              <a:latin typeface="Calibri"/>
              <a:ea typeface="Calibri"/>
              <a:cs typeface="Calibri"/>
              <a:sym typeface="Calibri"/>
            </a:endParaRPr>
          </a:p>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88"/>
        <p:cNvGrpSpPr/>
        <p:nvPr/>
      </p:nvGrpSpPr>
      <p:grpSpPr>
        <a:xfrm>
          <a:off x="0" y="0"/>
          <a:ext cx="0" cy="0"/>
          <a:chOff x="0" y="0"/>
          <a:chExt cx="0" cy="0"/>
        </a:xfrm>
      </p:grpSpPr>
      <p:sp>
        <p:nvSpPr>
          <p:cNvPr id="789" name="Google Shape;789;p46"/>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90" name="Google Shape;790;p46"/>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91" name="Google Shape;791;p46"/>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92" name="Google Shape;792;p46"/>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93" name="Google Shape;793;p46"/>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94" name="Google Shape;794;p46"/>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795" name="Google Shape;795;p46"/>
          <p:cNvSpPr txBox="1"/>
          <p:nvPr/>
        </p:nvSpPr>
        <p:spPr>
          <a:xfrm>
            <a:off x="459350" y="1622745"/>
            <a:ext cx="11333700" cy="39711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a:solidFill>
                  <a:schemeClr val="dk1"/>
                </a:solidFill>
                <a:latin typeface="Calibri"/>
                <a:ea typeface="Calibri"/>
                <a:cs typeface="Calibri"/>
                <a:sym typeface="Calibri"/>
              </a:rPr>
              <a:t>GREATEST/LEAST:</a:t>
            </a:r>
            <a:endParaRPr/>
          </a:p>
          <a:p>
            <a:pPr marL="0" marR="0" lvl="0" indent="0" algn="l" rtl="0">
              <a:spcBef>
                <a:spcPts val="0"/>
              </a:spcBef>
              <a:spcAft>
                <a:spcPts val="0"/>
              </a:spcAft>
              <a:buNone/>
            </a:pPr>
            <a:endParaRPr sz="2400">
              <a:solidFill>
                <a:schemeClr val="dk1"/>
              </a:solidFill>
              <a:latin typeface="Calibri"/>
              <a:ea typeface="Calibri"/>
              <a:cs typeface="Calibri"/>
              <a:sym typeface="Calibri"/>
            </a:endParaRPr>
          </a:p>
          <a:p>
            <a:pPr marL="0" marR="0" lvl="0" indent="0" algn="l" rtl="0">
              <a:spcBef>
                <a:spcPts val="0"/>
              </a:spcBef>
              <a:spcAft>
                <a:spcPts val="0"/>
              </a:spcAft>
              <a:buNone/>
            </a:pPr>
            <a:r>
              <a:rPr lang="en-US" sz="2400">
                <a:solidFill>
                  <a:schemeClr val="dk1"/>
                </a:solidFill>
                <a:latin typeface="Calibri"/>
                <a:ea typeface="Calibri"/>
                <a:cs typeface="Calibri"/>
                <a:sym typeface="Calibri"/>
              </a:rPr>
              <a:t>You insert some rows like this:</a:t>
            </a:r>
            <a:endParaRPr/>
          </a:p>
          <a:p>
            <a:pPr marL="0" marR="0" lvl="0" indent="0" algn="l" rtl="0">
              <a:spcBef>
                <a:spcPts val="0"/>
              </a:spcBef>
              <a:spcAft>
                <a:spcPts val="0"/>
              </a:spcAft>
              <a:buNone/>
            </a:pPr>
            <a:endParaRPr sz="2400">
              <a:solidFill>
                <a:schemeClr val="dk1"/>
              </a:solidFill>
              <a:latin typeface="Calibri"/>
              <a:ea typeface="Calibri"/>
              <a:cs typeface="Calibri"/>
              <a:sym typeface="Calibri"/>
            </a:endParaRPr>
          </a:p>
          <a:p>
            <a:pPr marL="0" marR="0" lvl="0" indent="0" algn="l" rtl="0">
              <a:spcBef>
                <a:spcPts val="0"/>
              </a:spcBef>
              <a:spcAft>
                <a:spcPts val="0"/>
              </a:spcAft>
              <a:buNone/>
            </a:pPr>
            <a:r>
              <a:rPr lang="en-US" sz="1800">
                <a:solidFill>
                  <a:srgbClr val="0000FF"/>
                </a:solidFill>
                <a:latin typeface="Consolas"/>
                <a:ea typeface="Consolas"/>
                <a:cs typeface="Consolas"/>
                <a:sym typeface="Consolas"/>
              </a:rPr>
              <a:t>INSERT</a:t>
            </a:r>
            <a:r>
              <a:rPr lang="en-US" sz="1800">
                <a:solidFill>
                  <a:srgbClr val="000000"/>
                </a:solidFill>
                <a:latin typeface="Consolas"/>
                <a:ea typeface="Consolas"/>
                <a:cs typeface="Consolas"/>
                <a:sym typeface="Consolas"/>
              </a:rPr>
              <a:t> dbo</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SummarizedEmailOpens</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FF"/>
                </a:solidFill>
                <a:latin typeface="Consolas"/>
                <a:ea typeface="Consolas"/>
                <a:cs typeface="Consolas"/>
                <a:sym typeface="Consolas"/>
              </a:rPr>
              <a:t>VALUES</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2021</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 55000</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81000</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74000</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34598</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98765</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67821</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56903</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12586</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40861</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12345</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78944</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50349</a:t>
            </a:r>
            <a:r>
              <a:rPr lang="en-US" sz="1800">
                <a:solidFill>
                  <a:srgbClr val="808080"/>
                </a:solidFill>
                <a:latin typeface="Consolas"/>
                <a:ea typeface="Consolas"/>
                <a:cs typeface="Consolas"/>
                <a:sym typeface="Consolas"/>
              </a:rPr>
              <a:t>),</a:t>
            </a:r>
            <a:endParaRPr/>
          </a:p>
          <a:p>
            <a:pPr marL="0" marR="0" lvl="0" indent="0" algn="l" rtl="0">
              <a:spcBef>
                <a:spcPts val="0"/>
              </a:spcBef>
              <a:spcAft>
                <a:spcPts val="0"/>
              </a:spcAft>
              <a:buNone/>
            </a:pP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2022</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 55000</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521904</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74000</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765401</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103548</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200000</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135700</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12586</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40861</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12345</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78944</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50349</a:t>
            </a:r>
            <a:r>
              <a:rPr lang="en-US" sz="1800">
                <a:solidFill>
                  <a:srgbClr val="808080"/>
                </a:solidFill>
                <a:latin typeface="Consolas"/>
                <a:ea typeface="Consolas"/>
                <a:cs typeface="Consolas"/>
                <a:sym typeface="Consolas"/>
              </a:rPr>
              <a: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endParaRPr sz="2400">
              <a:solidFill>
                <a:schemeClr val="dk1"/>
              </a:solidFill>
              <a:latin typeface="Calibri"/>
              <a:ea typeface="Calibri"/>
              <a:cs typeface="Calibri"/>
              <a:sym typeface="Calibri"/>
            </a:endParaRPr>
          </a:p>
          <a:p>
            <a:pPr marL="0" marR="0" lvl="0" indent="0" algn="l" rtl="0">
              <a:spcBef>
                <a:spcPts val="0"/>
              </a:spcBef>
              <a:spcAft>
                <a:spcPts val="0"/>
              </a:spcAft>
              <a:buNone/>
            </a:pPr>
            <a:endParaRPr sz="2400">
              <a:solidFill>
                <a:schemeClr val="dk1"/>
              </a:solidFill>
              <a:latin typeface="Calibri"/>
              <a:ea typeface="Calibri"/>
              <a:cs typeface="Calibri"/>
              <a:sym typeface="Calibri"/>
            </a:endParaRPr>
          </a:p>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00"/>
        <p:cNvGrpSpPr/>
        <p:nvPr/>
      </p:nvGrpSpPr>
      <p:grpSpPr>
        <a:xfrm>
          <a:off x="0" y="0"/>
          <a:ext cx="0" cy="0"/>
          <a:chOff x="0" y="0"/>
          <a:chExt cx="0" cy="0"/>
        </a:xfrm>
      </p:grpSpPr>
      <p:sp>
        <p:nvSpPr>
          <p:cNvPr id="801" name="Google Shape;801;p47"/>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02" name="Google Shape;802;p47"/>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03" name="Google Shape;803;p47"/>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04" name="Google Shape;804;p47"/>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05" name="Google Shape;805;p47"/>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06" name="Google Shape;806;p47"/>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807" name="Google Shape;807;p47"/>
          <p:cNvSpPr txBox="1"/>
          <p:nvPr/>
        </p:nvSpPr>
        <p:spPr>
          <a:xfrm>
            <a:off x="1489435" y="1590741"/>
            <a:ext cx="10331778" cy="535531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a:solidFill>
                  <a:schemeClr val="dk1"/>
                </a:solidFill>
                <a:latin typeface="Calibri"/>
                <a:ea typeface="Calibri"/>
                <a:cs typeface="Calibri"/>
                <a:sym typeface="Calibri"/>
              </a:rPr>
              <a:t>GREATEST/LEAST:</a:t>
            </a:r>
            <a:endParaRPr/>
          </a:p>
          <a:p>
            <a:pPr marL="0" marR="0" lvl="0" indent="0" algn="l" rtl="0">
              <a:spcBef>
                <a:spcPts val="0"/>
              </a:spcBef>
              <a:spcAft>
                <a:spcPts val="0"/>
              </a:spcAft>
              <a:buNone/>
            </a:pPr>
            <a:endParaRPr sz="2400">
              <a:solidFill>
                <a:schemeClr val="dk1"/>
              </a:solidFill>
              <a:latin typeface="Calibri"/>
              <a:ea typeface="Calibri"/>
              <a:cs typeface="Calibri"/>
              <a:sym typeface="Calibri"/>
            </a:endParaRPr>
          </a:p>
          <a:p>
            <a:pPr marL="0" marR="0" lvl="0" indent="0" algn="l" rtl="0">
              <a:spcBef>
                <a:spcPts val="0"/>
              </a:spcBef>
              <a:spcAft>
                <a:spcPts val="0"/>
              </a:spcAft>
              <a:buNone/>
            </a:pPr>
            <a:r>
              <a:rPr lang="en-US" sz="2400">
                <a:solidFill>
                  <a:schemeClr val="dk1"/>
                </a:solidFill>
                <a:latin typeface="Calibri"/>
                <a:ea typeface="Calibri"/>
                <a:cs typeface="Calibri"/>
                <a:sym typeface="Calibri"/>
              </a:rPr>
              <a:t>CASE Statement to compare just 3 months:</a:t>
            </a:r>
            <a:endParaRPr/>
          </a:p>
          <a:p>
            <a:pPr marL="0" marR="0" lvl="0" indent="0" algn="l" rtl="0">
              <a:spcBef>
                <a:spcPts val="0"/>
              </a:spcBef>
              <a:spcAft>
                <a:spcPts val="0"/>
              </a:spcAft>
              <a:buNone/>
            </a:pPr>
            <a:r>
              <a:rPr lang="en-US" sz="1800">
                <a:solidFill>
                  <a:srgbClr val="0000FF"/>
                </a:solidFill>
                <a:latin typeface="Consolas"/>
                <a:ea typeface="Consolas"/>
                <a:cs typeface="Consolas"/>
                <a:sym typeface="Consolas"/>
              </a:rPr>
              <a:t>SELECT</a:t>
            </a:r>
            <a:r>
              <a:rPr lang="en-US" sz="1800">
                <a:solidFill>
                  <a:srgbClr val="000000"/>
                </a:solidFill>
                <a:latin typeface="Consolas"/>
                <a:ea typeface="Consolas"/>
                <a:cs typeface="Consolas"/>
                <a:sym typeface="Consolas"/>
              </a:rPr>
              <a:t> </a:t>
            </a:r>
            <a:r>
              <a:rPr lang="en-US" sz="1800">
                <a:solidFill>
                  <a:srgbClr val="FF00FF"/>
                </a:solidFill>
                <a:latin typeface="Consolas"/>
                <a:ea typeface="Consolas"/>
                <a:cs typeface="Consolas"/>
                <a:sym typeface="Consolas"/>
              </a:rPr>
              <a:t>Year</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 </a:t>
            </a:r>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  BestMonth </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CASE</a:t>
            </a:r>
            <a:r>
              <a:rPr lang="en-US" sz="1800">
                <a:solidFill>
                  <a:srgbClr val="000000"/>
                </a:solidFill>
                <a:latin typeface="Consolas"/>
                <a:ea typeface="Consolas"/>
                <a:cs typeface="Consolas"/>
                <a:sym typeface="Consolas"/>
              </a:rPr>
              <a:t> </a:t>
            </a:r>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WHEN</a:t>
            </a:r>
            <a:r>
              <a:rPr lang="en-US" sz="1800">
                <a:solidFill>
                  <a:srgbClr val="000000"/>
                </a:solidFill>
                <a:latin typeface="Consolas"/>
                <a:ea typeface="Consolas"/>
                <a:cs typeface="Consolas"/>
                <a:sym typeface="Consolas"/>
              </a:rPr>
              <a:t> Jan </a:t>
            </a:r>
            <a:r>
              <a:rPr lang="en-US" sz="1800">
                <a:solidFill>
                  <a:srgbClr val="808080"/>
                </a:solidFill>
                <a:latin typeface="Consolas"/>
                <a:ea typeface="Consolas"/>
                <a:cs typeface="Consolas"/>
                <a:sym typeface="Consolas"/>
              </a:rPr>
              <a:t>&gt;</a:t>
            </a:r>
            <a:r>
              <a:rPr lang="en-US" sz="1800">
                <a:solidFill>
                  <a:srgbClr val="000000"/>
                </a:solidFill>
                <a:latin typeface="Consolas"/>
                <a:ea typeface="Consolas"/>
                <a:cs typeface="Consolas"/>
                <a:sym typeface="Consolas"/>
              </a:rPr>
              <a:t> Feb </a:t>
            </a:r>
            <a:r>
              <a:rPr lang="en-US" sz="1800">
                <a:solidFill>
                  <a:srgbClr val="0000FF"/>
                </a:solidFill>
                <a:latin typeface="Consolas"/>
                <a:ea typeface="Consolas"/>
                <a:cs typeface="Consolas"/>
                <a:sym typeface="Consolas"/>
              </a:rPr>
              <a:t>THEN</a:t>
            </a:r>
            <a:r>
              <a:rPr lang="en-US" sz="1800">
                <a:solidFill>
                  <a:srgbClr val="000000"/>
                </a:solidFill>
                <a:latin typeface="Consolas"/>
                <a:ea typeface="Consolas"/>
                <a:cs typeface="Consolas"/>
                <a:sym typeface="Consolas"/>
              </a:rPr>
              <a:t> </a:t>
            </a:r>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CASE</a:t>
            </a: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WHEN</a:t>
            </a:r>
            <a:r>
              <a:rPr lang="en-US" sz="1800">
                <a:solidFill>
                  <a:srgbClr val="000000"/>
                </a:solidFill>
                <a:latin typeface="Consolas"/>
                <a:ea typeface="Consolas"/>
                <a:cs typeface="Consolas"/>
                <a:sym typeface="Consolas"/>
              </a:rPr>
              <a:t> Jan </a:t>
            </a:r>
            <a:r>
              <a:rPr lang="en-US" sz="1800">
                <a:solidFill>
                  <a:srgbClr val="808080"/>
                </a:solidFill>
                <a:latin typeface="Consolas"/>
                <a:ea typeface="Consolas"/>
                <a:cs typeface="Consolas"/>
                <a:sym typeface="Consolas"/>
              </a:rPr>
              <a:t>&gt;</a:t>
            </a:r>
            <a:r>
              <a:rPr lang="en-US" sz="1800">
                <a:solidFill>
                  <a:srgbClr val="000000"/>
                </a:solidFill>
                <a:latin typeface="Consolas"/>
                <a:ea typeface="Consolas"/>
                <a:cs typeface="Consolas"/>
                <a:sym typeface="Consolas"/>
              </a:rPr>
              <a:t> Mar </a:t>
            </a:r>
            <a:r>
              <a:rPr lang="en-US" sz="1800">
                <a:solidFill>
                  <a:srgbClr val="0000FF"/>
                </a:solidFill>
                <a:latin typeface="Consolas"/>
                <a:ea typeface="Consolas"/>
                <a:cs typeface="Consolas"/>
                <a:sym typeface="Consolas"/>
              </a:rPr>
              <a:t>THEN</a:t>
            </a:r>
            <a:r>
              <a:rPr lang="en-US" sz="1800">
                <a:solidFill>
                  <a:srgbClr val="000000"/>
                </a:solidFill>
                <a:latin typeface="Consolas"/>
                <a:ea typeface="Consolas"/>
                <a:cs typeface="Consolas"/>
                <a:sym typeface="Consolas"/>
              </a:rPr>
              <a:t> Jan </a:t>
            </a:r>
            <a:r>
              <a:rPr lang="en-US" sz="1800">
                <a:solidFill>
                  <a:srgbClr val="0000FF"/>
                </a:solidFill>
                <a:latin typeface="Consolas"/>
                <a:ea typeface="Consolas"/>
                <a:cs typeface="Consolas"/>
                <a:sym typeface="Consolas"/>
              </a:rPr>
              <a:t>ELSE</a:t>
            </a:r>
            <a:r>
              <a:rPr lang="en-US" sz="1800">
                <a:solidFill>
                  <a:srgbClr val="000000"/>
                </a:solidFill>
                <a:latin typeface="Consolas"/>
                <a:ea typeface="Consolas"/>
                <a:cs typeface="Consolas"/>
                <a:sym typeface="Consolas"/>
              </a:rPr>
              <a:t> Mar </a:t>
            </a:r>
            <a:r>
              <a:rPr lang="en-US" sz="1800">
                <a:solidFill>
                  <a:srgbClr val="0000FF"/>
                </a:solidFill>
                <a:latin typeface="Consolas"/>
                <a:ea typeface="Consolas"/>
                <a:cs typeface="Consolas"/>
                <a:sym typeface="Consolas"/>
              </a:rPr>
              <a:t>END</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ELSE</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CASE</a:t>
            </a: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WHEN</a:t>
            </a:r>
            <a:r>
              <a:rPr lang="en-US" sz="1800">
                <a:solidFill>
                  <a:srgbClr val="000000"/>
                </a:solidFill>
                <a:latin typeface="Consolas"/>
                <a:ea typeface="Consolas"/>
                <a:cs typeface="Consolas"/>
                <a:sym typeface="Consolas"/>
              </a:rPr>
              <a:t> Mar </a:t>
            </a:r>
            <a:r>
              <a:rPr lang="en-US" sz="1800">
                <a:solidFill>
                  <a:srgbClr val="808080"/>
                </a:solidFill>
                <a:latin typeface="Consolas"/>
                <a:ea typeface="Consolas"/>
                <a:cs typeface="Consolas"/>
                <a:sym typeface="Consolas"/>
              </a:rPr>
              <a:t>&gt;</a:t>
            </a:r>
            <a:r>
              <a:rPr lang="en-US" sz="1800">
                <a:solidFill>
                  <a:srgbClr val="000000"/>
                </a:solidFill>
                <a:latin typeface="Consolas"/>
                <a:ea typeface="Consolas"/>
                <a:cs typeface="Consolas"/>
                <a:sym typeface="Consolas"/>
              </a:rPr>
              <a:t> Feb </a:t>
            </a:r>
            <a:r>
              <a:rPr lang="en-US" sz="1800">
                <a:solidFill>
                  <a:srgbClr val="0000FF"/>
                </a:solidFill>
                <a:latin typeface="Consolas"/>
                <a:ea typeface="Consolas"/>
                <a:cs typeface="Consolas"/>
                <a:sym typeface="Consolas"/>
              </a:rPr>
              <a:t>THEN</a:t>
            </a:r>
            <a:r>
              <a:rPr lang="en-US" sz="1800">
                <a:solidFill>
                  <a:srgbClr val="000000"/>
                </a:solidFill>
                <a:latin typeface="Consolas"/>
                <a:ea typeface="Consolas"/>
                <a:cs typeface="Consolas"/>
                <a:sym typeface="Consolas"/>
              </a:rPr>
              <a:t> Mar </a:t>
            </a:r>
            <a:r>
              <a:rPr lang="en-US" sz="1800">
                <a:solidFill>
                  <a:srgbClr val="0000FF"/>
                </a:solidFill>
                <a:latin typeface="Consolas"/>
                <a:ea typeface="Consolas"/>
                <a:cs typeface="Consolas"/>
                <a:sym typeface="Consolas"/>
              </a:rPr>
              <a:t>ELSE</a:t>
            </a:r>
            <a:r>
              <a:rPr lang="en-US" sz="1800">
                <a:solidFill>
                  <a:srgbClr val="000000"/>
                </a:solidFill>
                <a:latin typeface="Consolas"/>
                <a:ea typeface="Consolas"/>
                <a:cs typeface="Consolas"/>
                <a:sym typeface="Consolas"/>
              </a:rPr>
              <a:t> Feb </a:t>
            </a:r>
            <a:r>
              <a:rPr lang="en-US" sz="1800">
                <a:solidFill>
                  <a:srgbClr val="0000FF"/>
                </a:solidFill>
                <a:latin typeface="Consolas"/>
                <a:ea typeface="Consolas"/>
                <a:cs typeface="Consolas"/>
                <a:sym typeface="Consolas"/>
              </a:rPr>
              <a:t>END</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END</a:t>
            </a:r>
            <a:r>
              <a:rPr lang="en-US" sz="1800">
                <a:solidFill>
                  <a:srgbClr val="808080"/>
                </a:solidFill>
                <a:latin typeface="Consolas"/>
                <a:ea typeface="Consolas"/>
                <a:cs typeface="Consolas"/>
                <a:sym typeface="Consolas"/>
              </a:rPr>
              <a: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  WorstMonth </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CASE</a:t>
            </a:r>
            <a:r>
              <a:rPr lang="en-US" sz="1800">
                <a:solidFill>
                  <a:srgbClr val="000000"/>
                </a:solidFill>
                <a:latin typeface="Consolas"/>
                <a:ea typeface="Consolas"/>
                <a:cs typeface="Consolas"/>
                <a:sym typeface="Consolas"/>
              </a:rPr>
              <a:t> </a:t>
            </a:r>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WHEN</a:t>
            </a:r>
            <a:r>
              <a:rPr lang="en-US" sz="1800">
                <a:solidFill>
                  <a:srgbClr val="000000"/>
                </a:solidFill>
                <a:latin typeface="Consolas"/>
                <a:ea typeface="Consolas"/>
                <a:cs typeface="Consolas"/>
                <a:sym typeface="Consolas"/>
              </a:rPr>
              <a:t> Jan </a:t>
            </a:r>
            <a:r>
              <a:rPr lang="en-US" sz="1800">
                <a:solidFill>
                  <a:srgbClr val="808080"/>
                </a:solidFill>
                <a:latin typeface="Consolas"/>
                <a:ea typeface="Consolas"/>
                <a:cs typeface="Consolas"/>
                <a:sym typeface="Consolas"/>
              </a:rPr>
              <a:t>&lt;</a:t>
            </a:r>
            <a:r>
              <a:rPr lang="en-US" sz="1800">
                <a:solidFill>
                  <a:srgbClr val="000000"/>
                </a:solidFill>
                <a:latin typeface="Consolas"/>
                <a:ea typeface="Consolas"/>
                <a:cs typeface="Consolas"/>
                <a:sym typeface="Consolas"/>
              </a:rPr>
              <a:t> Feb </a:t>
            </a:r>
            <a:r>
              <a:rPr lang="en-US" sz="1800">
                <a:solidFill>
                  <a:srgbClr val="0000FF"/>
                </a:solidFill>
                <a:latin typeface="Consolas"/>
                <a:ea typeface="Consolas"/>
                <a:cs typeface="Consolas"/>
                <a:sym typeface="Consolas"/>
              </a:rPr>
              <a:t>THEN</a:t>
            </a:r>
            <a:r>
              <a:rPr lang="en-US" sz="1800">
                <a:solidFill>
                  <a:srgbClr val="000000"/>
                </a:solidFill>
                <a:latin typeface="Consolas"/>
                <a:ea typeface="Consolas"/>
                <a:cs typeface="Consolas"/>
                <a:sym typeface="Consolas"/>
              </a:rPr>
              <a:t> </a:t>
            </a:r>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CASE</a:t>
            </a: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WHEN</a:t>
            </a:r>
            <a:r>
              <a:rPr lang="en-US" sz="1800">
                <a:solidFill>
                  <a:srgbClr val="000000"/>
                </a:solidFill>
                <a:latin typeface="Consolas"/>
                <a:ea typeface="Consolas"/>
                <a:cs typeface="Consolas"/>
                <a:sym typeface="Consolas"/>
              </a:rPr>
              <a:t> Jan </a:t>
            </a:r>
            <a:r>
              <a:rPr lang="en-US" sz="1800">
                <a:solidFill>
                  <a:srgbClr val="808080"/>
                </a:solidFill>
                <a:latin typeface="Consolas"/>
                <a:ea typeface="Consolas"/>
                <a:cs typeface="Consolas"/>
                <a:sym typeface="Consolas"/>
              </a:rPr>
              <a:t>&lt;</a:t>
            </a:r>
            <a:r>
              <a:rPr lang="en-US" sz="1800">
                <a:solidFill>
                  <a:srgbClr val="000000"/>
                </a:solidFill>
                <a:latin typeface="Consolas"/>
                <a:ea typeface="Consolas"/>
                <a:cs typeface="Consolas"/>
                <a:sym typeface="Consolas"/>
              </a:rPr>
              <a:t> Mar </a:t>
            </a:r>
            <a:r>
              <a:rPr lang="en-US" sz="1800">
                <a:solidFill>
                  <a:srgbClr val="0000FF"/>
                </a:solidFill>
                <a:latin typeface="Consolas"/>
                <a:ea typeface="Consolas"/>
                <a:cs typeface="Consolas"/>
                <a:sym typeface="Consolas"/>
              </a:rPr>
              <a:t>THEN</a:t>
            </a:r>
            <a:r>
              <a:rPr lang="en-US" sz="1800">
                <a:solidFill>
                  <a:srgbClr val="000000"/>
                </a:solidFill>
                <a:latin typeface="Consolas"/>
                <a:ea typeface="Consolas"/>
                <a:cs typeface="Consolas"/>
                <a:sym typeface="Consolas"/>
              </a:rPr>
              <a:t> Jan </a:t>
            </a:r>
            <a:r>
              <a:rPr lang="en-US" sz="1800">
                <a:solidFill>
                  <a:srgbClr val="0000FF"/>
                </a:solidFill>
                <a:latin typeface="Consolas"/>
                <a:ea typeface="Consolas"/>
                <a:cs typeface="Consolas"/>
                <a:sym typeface="Consolas"/>
              </a:rPr>
              <a:t>ELSE</a:t>
            </a:r>
            <a:r>
              <a:rPr lang="en-US" sz="1800">
                <a:solidFill>
                  <a:srgbClr val="000000"/>
                </a:solidFill>
                <a:latin typeface="Consolas"/>
                <a:ea typeface="Consolas"/>
                <a:cs typeface="Consolas"/>
                <a:sym typeface="Consolas"/>
              </a:rPr>
              <a:t> Mar </a:t>
            </a:r>
            <a:r>
              <a:rPr lang="en-US" sz="1800">
                <a:solidFill>
                  <a:srgbClr val="0000FF"/>
                </a:solidFill>
                <a:latin typeface="Consolas"/>
                <a:ea typeface="Consolas"/>
                <a:cs typeface="Consolas"/>
                <a:sym typeface="Consolas"/>
              </a:rPr>
              <a:t>END</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ELSE</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CASE</a:t>
            </a: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WHEN</a:t>
            </a:r>
            <a:r>
              <a:rPr lang="en-US" sz="1800">
                <a:solidFill>
                  <a:srgbClr val="000000"/>
                </a:solidFill>
                <a:latin typeface="Consolas"/>
                <a:ea typeface="Consolas"/>
                <a:cs typeface="Consolas"/>
                <a:sym typeface="Consolas"/>
              </a:rPr>
              <a:t> Mar </a:t>
            </a:r>
            <a:r>
              <a:rPr lang="en-US" sz="1800">
                <a:solidFill>
                  <a:srgbClr val="808080"/>
                </a:solidFill>
                <a:latin typeface="Consolas"/>
                <a:ea typeface="Consolas"/>
                <a:cs typeface="Consolas"/>
                <a:sym typeface="Consolas"/>
              </a:rPr>
              <a:t>&lt;</a:t>
            </a:r>
            <a:r>
              <a:rPr lang="en-US" sz="1800">
                <a:solidFill>
                  <a:srgbClr val="000000"/>
                </a:solidFill>
                <a:latin typeface="Consolas"/>
                <a:ea typeface="Consolas"/>
                <a:cs typeface="Consolas"/>
                <a:sym typeface="Consolas"/>
              </a:rPr>
              <a:t> Feb </a:t>
            </a:r>
            <a:r>
              <a:rPr lang="en-US" sz="1800">
                <a:solidFill>
                  <a:srgbClr val="0000FF"/>
                </a:solidFill>
                <a:latin typeface="Consolas"/>
                <a:ea typeface="Consolas"/>
                <a:cs typeface="Consolas"/>
                <a:sym typeface="Consolas"/>
              </a:rPr>
              <a:t>THEN</a:t>
            </a:r>
            <a:r>
              <a:rPr lang="en-US" sz="1800">
                <a:solidFill>
                  <a:srgbClr val="000000"/>
                </a:solidFill>
                <a:latin typeface="Consolas"/>
                <a:ea typeface="Consolas"/>
                <a:cs typeface="Consolas"/>
                <a:sym typeface="Consolas"/>
              </a:rPr>
              <a:t> Mar </a:t>
            </a:r>
            <a:r>
              <a:rPr lang="en-US" sz="1800">
                <a:solidFill>
                  <a:srgbClr val="0000FF"/>
                </a:solidFill>
                <a:latin typeface="Consolas"/>
                <a:ea typeface="Consolas"/>
                <a:cs typeface="Consolas"/>
                <a:sym typeface="Consolas"/>
              </a:rPr>
              <a:t>ELSE</a:t>
            </a:r>
            <a:r>
              <a:rPr lang="en-US" sz="1800">
                <a:solidFill>
                  <a:srgbClr val="000000"/>
                </a:solidFill>
                <a:latin typeface="Consolas"/>
                <a:ea typeface="Consolas"/>
                <a:cs typeface="Consolas"/>
                <a:sym typeface="Consolas"/>
              </a:rPr>
              <a:t> Feb </a:t>
            </a:r>
            <a:r>
              <a:rPr lang="en-US" sz="1800">
                <a:solidFill>
                  <a:srgbClr val="0000FF"/>
                </a:solidFill>
                <a:latin typeface="Consolas"/>
                <a:ea typeface="Consolas"/>
                <a:cs typeface="Consolas"/>
                <a:sym typeface="Consolas"/>
              </a:rPr>
              <a:t>END</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END</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FF"/>
                </a:solidFill>
                <a:latin typeface="Consolas"/>
                <a:ea typeface="Consolas"/>
                <a:cs typeface="Consolas"/>
                <a:sym typeface="Consolas"/>
              </a:rPr>
              <a:t>FROM</a:t>
            </a:r>
            <a:r>
              <a:rPr lang="en-US" sz="1800">
                <a:solidFill>
                  <a:srgbClr val="000000"/>
                </a:solidFill>
                <a:latin typeface="Consolas"/>
                <a:ea typeface="Consolas"/>
                <a:cs typeface="Consolas"/>
                <a:sym typeface="Consolas"/>
              </a:rPr>
              <a:t> dbo</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SummarizedEmailOpens</a:t>
            </a:r>
            <a:r>
              <a:rPr lang="en-US" sz="1800">
                <a:solidFill>
                  <a:srgbClr val="808080"/>
                </a:solidFill>
                <a:latin typeface="Consolas"/>
                <a:ea typeface="Consolas"/>
                <a:cs typeface="Consolas"/>
                <a:sym typeface="Consolas"/>
              </a:rPr>
              <a:t>;</a:t>
            </a:r>
            <a:endParaRPr sz="2400">
              <a:solidFill>
                <a:schemeClr val="dk1"/>
              </a:solidFill>
              <a:latin typeface="Calibri"/>
              <a:ea typeface="Calibri"/>
              <a:cs typeface="Calibri"/>
              <a:sym typeface="Calibri"/>
            </a:endParaRPr>
          </a:p>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12"/>
        <p:cNvGrpSpPr/>
        <p:nvPr/>
      </p:nvGrpSpPr>
      <p:grpSpPr>
        <a:xfrm>
          <a:off x="0" y="0"/>
          <a:ext cx="0" cy="0"/>
          <a:chOff x="0" y="0"/>
          <a:chExt cx="0" cy="0"/>
        </a:xfrm>
      </p:grpSpPr>
      <p:sp>
        <p:nvSpPr>
          <p:cNvPr id="813" name="Google Shape;813;p48"/>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14" name="Google Shape;814;p48"/>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15" name="Google Shape;815;p48"/>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16" name="Google Shape;816;p48"/>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17" name="Google Shape;817;p48"/>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18" name="Google Shape;818;p48"/>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819" name="Google Shape;819;p48"/>
          <p:cNvSpPr txBox="1"/>
          <p:nvPr/>
        </p:nvSpPr>
        <p:spPr>
          <a:xfrm>
            <a:off x="1480008" y="1589536"/>
            <a:ext cx="10331778" cy="526297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a:solidFill>
                  <a:schemeClr val="dk1"/>
                </a:solidFill>
                <a:latin typeface="Calibri"/>
                <a:ea typeface="Calibri"/>
                <a:cs typeface="Calibri"/>
                <a:sym typeface="Calibri"/>
              </a:rPr>
              <a:t>GREATEST/LEAST:</a:t>
            </a:r>
            <a:endParaRPr/>
          </a:p>
          <a:p>
            <a:pPr marL="0" marR="0" lvl="0" indent="0" algn="l" rtl="0">
              <a:spcBef>
                <a:spcPts val="0"/>
              </a:spcBef>
              <a:spcAft>
                <a:spcPts val="0"/>
              </a:spcAft>
              <a:buNone/>
            </a:pPr>
            <a:endParaRPr sz="2400">
              <a:solidFill>
                <a:schemeClr val="dk1"/>
              </a:solidFill>
              <a:latin typeface="Calibri"/>
              <a:ea typeface="Calibri"/>
              <a:cs typeface="Calibri"/>
              <a:sym typeface="Calibri"/>
            </a:endParaRPr>
          </a:p>
          <a:p>
            <a:pPr marL="0" marR="0" lvl="0" indent="0" algn="l" rtl="0">
              <a:spcBef>
                <a:spcPts val="0"/>
              </a:spcBef>
              <a:spcAft>
                <a:spcPts val="0"/>
              </a:spcAft>
              <a:buNone/>
            </a:pPr>
            <a:r>
              <a:rPr lang="en-US" sz="2400">
                <a:solidFill>
                  <a:schemeClr val="dk1"/>
                </a:solidFill>
                <a:latin typeface="Calibri"/>
                <a:ea typeface="Calibri"/>
                <a:cs typeface="Calibri"/>
                <a:sym typeface="Calibri"/>
              </a:rPr>
              <a:t>CROSS APPLY to compare just 3 months:</a:t>
            </a:r>
            <a:endParaRPr/>
          </a:p>
          <a:p>
            <a:pPr marL="0" marR="0" lvl="0" indent="0" algn="l" rtl="0">
              <a:spcBef>
                <a:spcPts val="0"/>
              </a:spcBef>
              <a:spcAft>
                <a:spcPts val="0"/>
              </a:spcAft>
              <a:buNone/>
            </a:pPr>
            <a:r>
              <a:rPr lang="en-US" sz="2400">
                <a:solidFill>
                  <a:srgbClr val="0000FF"/>
                </a:solidFill>
                <a:latin typeface="Consolas"/>
                <a:ea typeface="Consolas"/>
                <a:cs typeface="Consolas"/>
                <a:sym typeface="Consolas"/>
              </a:rPr>
              <a:t>SELECT</a:t>
            </a:r>
            <a:r>
              <a:rPr lang="en-US" sz="2400">
                <a:solidFill>
                  <a:srgbClr val="000000"/>
                </a:solidFill>
                <a:latin typeface="Consolas"/>
                <a:ea typeface="Consolas"/>
                <a:cs typeface="Consolas"/>
                <a:sym typeface="Consolas"/>
              </a:rPr>
              <a:t> </a:t>
            </a:r>
            <a:r>
              <a:rPr lang="en-US" sz="2400">
                <a:solidFill>
                  <a:srgbClr val="FF00FF"/>
                </a:solidFill>
                <a:latin typeface="Consolas"/>
                <a:ea typeface="Consolas"/>
                <a:cs typeface="Consolas"/>
                <a:sym typeface="Consolas"/>
              </a:rPr>
              <a:t>Year</a:t>
            </a:r>
            <a:r>
              <a:rPr lang="en-US" sz="2400">
                <a:solidFill>
                  <a:srgbClr val="808080"/>
                </a:solidFill>
                <a:latin typeface="Consolas"/>
                <a:ea typeface="Consolas"/>
                <a:cs typeface="Consolas"/>
                <a:sym typeface="Consolas"/>
              </a:rPr>
              <a:t>,</a:t>
            </a:r>
            <a:endParaRPr sz="24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2400">
                <a:solidFill>
                  <a:srgbClr val="000000"/>
                </a:solidFill>
                <a:latin typeface="Consolas"/>
                <a:ea typeface="Consolas"/>
                <a:cs typeface="Consolas"/>
                <a:sym typeface="Consolas"/>
              </a:rPr>
              <a:t>  BestMonth  </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 </a:t>
            </a:r>
            <a:r>
              <a:rPr lang="en-US" sz="2400">
                <a:solidFill>
                  <a:srgbClr val="FF00FF"/>
                </a:solidFill>
                <a:latin typeface="Consolas"/>
                <a:ea typeface="Consolas"/>
                <a:cs typeface="Consolas"/>
                <a:sym typeface="Consolas"/>
              </a:rPr>
              <a:t>MAX</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MonthlyTotal</a:t>
            </a:r>
            <a:r>
              <a:rPr lang="en-US" sz="2400">
                <a:solidFill>
                  <a:srgbClr val="808080"/>
                </a:solidFill>
                <a:latin typeface="Consolas"/>
                <a:ea typeface="Consolas"/>
                <a:cs typeface="Consolas"/>
                <a:sym typeface="Consolas"/>
              </a:rPr>
              <a:t>),</a:t>
            </a:r>
            <a:endParaRPr sz="24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2400">
                <a:solidFill>
                  <a:srgbClr val="000000"/>
                </a:solidFill>
                <a:latin typeface="Consolas"/>
                <a:ea typeface="Consolas"/>
                <a:cs typeface="Consolas"/>
                <a:sym typeface="Consolas"/>
              </a:rPr>
              <a:t>  WorstMonth </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 </a:t>
            </a:r>
            <a:r>
              <a:rPr lang="en-US" sz="2400">
                <a:solidFill>
                  <a:srgbClr val="FF00FF"/>
                </a:solidFill>
                <a:latin typeface="Consolas"/>
                <a:ea typeface="Consolas"/>
                <a:cs typeface="Consolas"/>
                <a:sym typeface="Consolas"/>
              </a:rPr>
              <a:t>MIN</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MonthlyTotal</a:t>
            </a:r>
            <a:r>
              <a:rPr lang="en-US" sz="2400">
                <a:solidFill>
                  <a:srgbClr val="808080"/>
                </a:solidFill>
                <a:latin typeface="Consolas"/>
                <a:ea typeface="Consolas"/>
                <a:cs typeface="Consolas"/>
                <a:sym typeface="Consolas"/>
              </a:rPr>
              <a:t>)</a:t>
            </a:r>
            <a:endParaRPr sz="24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2400">
                <a:solidFill>
                  <a:srgbClr val="0000FF"/>
                </a:solidFill>
                <a:latin typeface="Consolas"/>
                <a:ea typeface="Consolas"/>
                <a:cs typeface="Consolas"/>
                <a:sym typeface="Consolas"/>
              </a:rPr>
              <a:t>FROM</a:t>
            </a:r>
            <a:endParaRPr sz="24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2400">
                <a:solidFill>
                  <a:srgbClr val="808080"/>
                </a:solidFill>
                <a:latin typeface="Consolas"/>
                <a:ea typeface="Consolas"/>
                <a:cs typeface="Consolas"/>
                <a:sym typeface="Consolas"/>
              </a:rPr>
              <a:t>(</a:t>
            </a:r>
            <a:endParaRPr sz="24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2400">
                <a:solidFill>
                  <a:srgbClr val="000000"/>
                </a:solidFill>
                <a:latin typeface="Consolas"/>
                <a:ea typeface="Consolas"/>
                <a:cs typeface="Consolas"/>
                <a:sym typeface="Consolas"/>
              </a:rPr>
              <a:t>  </a:t>
            </a:r>
            <a:r>
              <a:rPr lang="en-US" sz="2400">
                <a:solidFill>
                  <a:srgbClr val="0000FF"/>
                </a:solidFill>
                <a:latin typeface="Consolas"/>
                <a:ea typeface="Consolas"/>
                <a:cs typeface="Consolas"/>
                <a:sym typeface="Consolas"/>
              </a:rPr>
              <a:t>SELECT</a:t>
            </a:r>
            <a:r>
              <a:rPr lang="en-US" sz="2400">
                <a:solidFill>
                  <a:srgbClr val="000000"/>
                </a:solidFill>
                <a:latin typeface="Consolas"/>
                <a:ea typeface="Consolas"/>
                <a:cs typeface="Consolas"/>
                <a:sym typeface="Consolas"/>
              </a:rPr>
              <a:t> s</a:t>
            </a:r>
            <a:r>
              <a:rPr lang="en-US" sz="2400">
                <a:solidFill>
                  <a:srgbClr val="808080"/>
                </a:solidFill>
                <a:latin typeface="Consolas"/>
                <a:ea typeface="Consolas"/>
                <a:cs typeface="Consolas"/>
                <a:sym typeface="Consolas"/>
              </a:rPr>
              <a:t>.</a:t>
            </a:r>
            <a:r>
              <a:rPr lang="en-US" sz="2400">
                <a:solidFill>
                  <a:srgbClr val="FF00FF"/>
                </a:solidFill>
                <a:latin typeface="Consolas"/>
                <a:ea typeface="Consolas"/>
                <a:cs typeface="Consolas"/>
                <a:sym typeface="Consolas"/>
              </a:rPr>
              <a:t>Year</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 Months</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MonthlyTotal </a:t>
            </a:r>
            <a:endParaRPr/>
          </a:p>
          <a:p>
            <a:pPr marL="0" marR="0" lvl="0" indent="0" algn="l" rtl="0">
              <a:spcBef>
                <a:spcPts val="0"/>
              </a:spcBef>
              <a:spcAft>
                <a:spcPts val="0"/>
              </a:spcAft>
              <a:buNone/>
            </a:pPr>
            <a:r>
              <a:rPr lang="en-US" sz="2400">
                <a:solidFill>
                  <a:srgbClr val="000000"/>
                </a:solidFill>
                <a:latin typeface="Consolas"/>
                <a:ea typeface="Consolas"/>
                <a:cs typeface="Consolas"/>
                <a:sym typeface="Consolas"/>
              </a:rPr>
              <a:t>  </a:t>
            </a:r>
            <a:r>
              <a:rPr lang="en-US" sz="2400">
                <a:solidFill>
                  <a:srgbClr val="0000FF"/>
                </a:solidFill>
                <a:latin typeface="Consolas"/>
                <a:ea typeface="Consolas"/>
                <a:cs typeface="Consolas"/>
                <a:sym typeface="Consolas"/>
              </a:rPr>
              <a:t>FROM</a:t>
            </a:r>
            <a:r>
              <a:rPr lang="en-US" sz="2400">
                <a:solidFill>
                  <a:srgbClr val="000000"/>
                </a:solidFill>
                <a:latin typeface="Consolas"/>
                <a:ea typeface="Consolas"/>
                <a:cs typeface="Consolas"/>
                <a:sym typeface="Consolas"/>
              </a:rPr>
              <a:t> dbo</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SummarizedEmailOpens </a:t>
            </a:r>
            <a:r>
              <a:rPr lang="en-US" sz="2400">
                <a:solidFill>
                  <a:srgbClr val="0000FF"/>
                </a:solidFill>
                <a:latin typeface="Consolas"/>
                <a:ea typeface="Consolas"/>
                <a:cs typeface="Consolas"/>
                <a:sym typeface="Consolas"/>
              </a:rPr>
              <a:t>AS</a:t>
            </a:r>
            <a:r>
              <a:rPr lang="en-US" sz="2400">
                <a:solidFill>
                  <a:srgbClr val="000000"/>
                </a:solidFill>
                <a:latin typeface="Consolas"/>
                <a:ea typeface="Consolas"/>
                <a:cs typeface="Consolas"/>
                <a:sym typeface="Consolas"/>
              </a:rPr>
              <a:t> s</a:t>
            </a:r>
            <a:endParaRPr/>
          </a:p>
          <a:p>
            <a:pPr marL="0" marR="0" lvl="0" indent="0" algn="l" rtl="0">
              <a:spcBef>
                <a:spcPts val="0"/>
              </a:spcBef>
              <a:spcAft>
                <a:spcPts val="0"/>
              </a:spcAft>
              <a:buNone/>
            </a:pPr>
            <a:r>
              <a:rPr lang="en-US" sz="2400">
                <a:solidFill>
                  <a:srgbClr val="000000"/>
                </a:solidFill>
                <a:latin typeface="Consolas"/>
                <a:ea typeface="Consolas"/>
                <a:cs typeface="Consolas"/>
                <a:sym typeface="Consolas"/>
              </a:rPr>
              <a:t>  </a:t>
            </a:r>
            <a:r>
              <a:rPr lang="en-US" sz="2400">
                <a:solidFill>
                  <a:srgbClr val="808080"/>
                </a:solidFill>
                <a:latin typeface="Consolas"/>
                <a:ea typeface="Consolas"/>
                <a:cs typeface="Consolas"/>
                <a:sym typeface="Consolas"/>
              </a:rPr>
              <a:t>CROSS</a:t>
            </a:r>
            <a:r>
              <a:rPr lang="en-US" sz="2400">
                <a:solidFill>
                  <a:srgbClr val="000000"/>
                </a:solidFill>
                <a:latin typeface="Consolas"/>
                <a:ea typeface="Consolas"/>
                <a:cs typeface="Consolas"/>
                <a:sym typeface="Consolas"/>
              </a:rPr>
              <a:t> </a:t>
            </a:r>
            <a:r>
              <a:rPr lang="en-US" sz="2400">
                <a:solidFill>
                  <a:srgbClr val="808080"/>
                </a:solidFill>
                <a:latin typeface="Consolas"/>
                <a:ea typeface="Consolas"/>
                <a:cs typeface="Consolas"/>
                <a:sym typeface="Consolas"/>
              </a:rPr>
              <a:t>APPLY</a:t>
            </a:r>
            <a:r>
              <a:rPr lang="en-US" sz="2400">
                <a:solidFill>
                  <a:srgbClr val="0000FF"/>
                </a:solidFill>
                <a:latin typeface="Consolas"/>
                <a:ea typeface="Consolas"/>
                <a:cs typeface="Consolas"/>
                <a:sym typeface="Consolas"/>
              </a:rPr>
              <a:t> </a:t>
            </a:r>
            <a:r>
              <a:rPr lang="en-US" sz="2400">
                <a:solidFill>
                  <a:srgbClr val="808080"/>
                </a:solidFill>
                <a:latin typeface="Consolas"/>
                <a:ea typeface="Consolas"/>
                <a:cs typeface="Consolas"/>
                <a:sym typeface="Consolas"/>
              </a:rPr>
              <a:t>(</a:t>
            </a:r>
            <a:r>
              <a:rPr lang="en-US" sz="2400">
                <a:solidFill>
                  <a:srgbClr val="0000FF"/>
                </a:solidFill>
                <a:latin typeface="Consolas"/>
                <a:ea typeface="Consolas"/>
                <a:cs typeface="Consolas"/>
                <a:sym typeface="Consolas"/>
              </a:rPr>
              <a:t>VALUES</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[Jan]</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[Feb]</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[Mar]</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 </a:t>
            </a:r>
            <a:r>
              <a:rPr lang="en-US" sz="2400">
                <a:solidFill>
                  <a:srgbClr val="0000FF"/>
                </a:solidFill>
                <a:latin typeface="Consolas"/>
                <a:ea typeface="Consolas"/>
                <a:cs typeface="Consolas"/>
                <a:sym typeface="Consolas"/>
              </a:rPr>
              <a:t>AS</a:t>
            </a:r>
            <a:r>
              <a:rPr lang="en-US" sz="2400">
                <a:solidFill>
                  <a:srgbClr val="000000"/>
                </a:solidFill>
                <a:latin typeface="Consolas"/>
                <a:ea typeface="Consolas"/>
                <a:cs typeface="Consolas"/>
                <a:sym typeface="Consolas"/>
              </a:rPr>
              <a:t> [Months]</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MonthlyTotal</a:t>
            </a:r>
            <a:r>
              <a:rPr lang="en-US" sz="2400">
                <a:solidFill>
                  <a:srgbClr val="808080"/>
                </a:solidFill>
                <a:latin typeface="Consolas"/>
                <a:ea typeface="Consolas"/>
                <a:cs typeface="Consolas"/>
                <a:sym typeface="Consolas"/>
              </a:rPr>
              <a:t>)</a:t>
            </a:r>
            <a:endParaRPr sz="24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 </a:t>
            </a:r>
            <a:r>
              <a:rPr lang="en-US" sz="2400">
                <a:solidFill>
                  <a:srgbClr val="0000FF"/>
                </a:solidFill>
                <a:latin typeface="Consolas"/>
                <a:ea typeface="Consolas"/>
                <a:cs typeface="Consolas"/>
                <a:sym typeface="Consolas"/>
              </a:rPr>
              <a:t>AS</a:t>
            </a:r>
            <a:r>
              <a:rPr lang="en-US" sz="2400">
                <a:solidFill>
                  <a:srgbClr val="000000"/>
                </a:solidFill>
                <a:latin typeface="Consolas"/>
                <a:ea typeface="Consolas"/>
                <a:cs typeface="Consolas"/>
                <a:sym typeface="Consolas"/>
              </a:rPr>
              <a:t> Sales</a:t>
            </a:r>
            <a:endParaRPr/>
          </a:p>
          <a:p>
            <a:pPr marL="0" marR="0" lvl="0" indent="0" algn="l" rtl="0">
              <a:spcBef>
                <a:spcPts val="0"/>
              </a:spcBef>
              <a:spcAft>
                <a:spcPts val="0"/>
              </a:spcAft>
              <a:buNone/>
            </a:pPr>
            <a:r>
              <a:rPr lang="en-US" sz="2400">
                <a:solidFill>
                  <a:srgbClr val="0000FF"/>
                </a:solidFill>
                <a:latin typeface="Consolas"/>
                <a:ea typeface="Consolas"/>
                <a:cs typeface="Consolas"/>
                <a:sym typeface="Consolas"/>
              </a:rPr>
              <a:t>GROUP</a:t>
            </a:r>
            <a:r>
              <a:rPr lang="en-US" sz="2400">
                <a:solidFill>
                  <a:srgbClr val="000000"/>
                </a:solidFill>
                <a:latin typeface="Consolas"/>
                <a:ea typeface="Consolas"/>
                <a:cs typeface="Consolas"/>
                <a:sym typeface="Consolas"/>
              </a:rPr>
              <a:t> </a:t>
            </a:r>
            <a:r>
              <a:rPr lang="en-US" sz="2400">
                <a:solidFill>
                  <a:srgbClr val="0000FF"/>
                </a:solidFill>
                <a:latin typeface="Consolas"/>
                <a:ea typeface="Consolas"/>
                <a:cs typeface="Consolas"/>
                <a:sym typeface="Consolas"/>
              </a:rPr>
              <a:t>BY</a:t>
            </a:r>
            <a:r>
              <a:rPr lang="en-US" sz="2400">
                <a:solidFill>
                  <a:srgbClr val="000000"/>
                </a:solidFill>
                <a:latin typeface="Consolas"/>
                <a:ea typeface="Consolas"/>
                <a:cs typeface="Consolas"/>
                <a:sym typeface="Consolas"/>
              </a:rPr>
              <a:t> </a:t>
            </a:r>
            <a:r>
              <a:rPr lang="en-US" sz="2400">
                <a:solidFill>
                  <a:srgbClr val="FF00FF"/>
                </a:solidFill>
                <a:latin typeface="Consolas"/>
                <a:ea typeface="Consolas"/>
                <a:cs typeface="Consolas"/>
                <a:sym typeface="Consolas"/>
              </a:rPr>
              <a:t>Year</a:t>
            </a:r>
            <a:r>
              <a:rPr lang="en-US" sz="2400">
                <a:solidFill>
                  <a:srgbClr val="808080"/>
                </a:solidFill>
                <a:latin typeface="Consolas"/>
                <a:ea typeface="Consolas"/>
                <a:cs typeface="Consolas"/>
                <a:sym typeface="Consolas"/>
              </a:rPr>
              <a:t>;</a:t>
            </a:r>
            <a:endParaRPr sz="2400">
              <a:solidFill>
                <a:schemeClr val="dk1"/>
              </a:solidFill>
              <a:latin typeface="Calibri"/>
              <a:ea typeface="Calibri"/>
              <a:cs typeface="Calibri"/>
              <a:sym typeface="Calibri"/>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24"/>
        <p:cNvGrpSpPr/>
        <p:nvPr/>
      </p:nvGrpSpPr>
      <p:grpSpPr>
        <a:xfrm>
          <a:off x="0" y="0"/>
          <a:ext cx="0" cy="0"/>
          <a:chOff x="0" y="0"/>
          <a:chExt cx="0" cy="0"/>
        </a:xfrm>
      </p:grpSpPr>
      <p:sp>
        <p:nvSpPr>
          <p:cNvPr id="825" name="Google Shape;825;p49"/>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26" name="Google Shape;826;p49"/>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27" name="Google Shape;827;p49"/>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28" name="Google Shape;828;p49"/>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29" name="Google Shape;829;p49"/>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30" name="Google Shape;830;p49"/>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831" name="Google Shape;831;p49"/>
          <p:cNvSpPr txBox="1"/>
          <p:nvPr/>
        </p:nvSpPr>
        <p:spPr>
          <a:xfrm>
            <a:off x="1480008" y="1589536"/>
            <a:ext cx="10331778" cy="230832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a:solidFill>
                  <a:schemeClr val="dk1"/>
                </a:solidFill>
                <a:latin typeface="Calibri"/>
                <a:ea typeface="Calibri"/>
                <a:cs typeface="Calibri"/>
                <a:sym typeface="Calibri"/>
              </a:rPr>
              <a:t>Solution with GREATEST/LEAST:</a:t>
            </a:r>
            <a:endParaRPr/>
          </a:p>
          <a:p>
            <a:pPr marL="0" marR="0" lvl="0" indent="0" algn="l" rtl="0">
              <a:spcBef>
                <a:spcPts val="0"/>
              </a:spcBef>
              <a:spcAft>
                <a:spcPts val="0"/>
              </a:spcAft>
              <a:buNone/>
            </a:pPr>
            <a:endParaRPr sz="2400">
              <a:solidFill>
                <a:schemeClr val="dk1"/>
              </a:solidFill>
              <a:latin typeface="Calibri"/>
              <a:ea typeface="Calibri"/>
              <a:cs typeface="Calibri"/>
              <a:sym typeface="Calibri"/>
            </a:endParaRPr>
          </a:p>
          <a:p>
            <a:pPr marL="0" marR="0" lvl="0" indent="0" algn="l" rtl="0">
              <a:spcBef>
                <a:spcPts val="0"/>
              </a:spcBef>
              <a:spcAft>
                <a:spcPts val="0"/>
              </a:spcAft>
              <a:buNone/>
            </a:pPr>
            <a:r>
              <a:rPr lang="en-US" sz="2400">
                <a:solidFill>
                  <a:srgbClr val="0000FF"/>
                </a:solidFill>
                <a:latin typeface="Consolas"/>
                <a:ea typeface="Consolas"/>
                <a:cs typeface="Consolas"/>
                <a:sym typeface="Consolas"/>
              </a:rPr>
              <a:t>SELECT</a:t>
            </a:r>
            <a:r>
              <a:rPr lang="en-US" sz="2400">
                <a:solidFill>
                  <a:srgbClr val="000000"/>
                </a:solidFill>
                <a:latin typeface="Consolas"/>
                <a:ea typeface="Consolas"/>
                <a:cs typeface="Consolas"/>
                <a:sym typeface="Consolas"/>
              </a:rPr>
              <a:t> </a:t>
            </a:r>
            <a:r>
              <a:rPr lang="en-US" sz="2400">
                <a:solidFill>
                  <a:srgbClr val="FF00FF"/>
                </a:solidFill>
                <a:latin typeface="Consolas"/>
                <a:ea typeface="Consolas"/>
                <a:cs typeface="Consolas"/>
                <a:sym typeface="Consolas"/>
              </a:rPr>
              <a:t>Year</a:t>
            </a:r>
            <a:r>
              <a:rPr lang="en-US" sz="2400">
                <a:solidFill>
                  <a:srgbClr val="808080"/>
                </a:solidFill>
                <a:latin typeface="Consolas"/>
                <a:ea typeface="Consolas"/>
                <a:cs typeface="Consolas"/>
                <a:sym typeface="Consolas"/>
              </a:rPr>
              <a:t>,</a:t>
            </a:r>
            <a:endParaRPr sz="24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2400">
                <a:solidFill>
                  <a:srgbClr val="000000"/>
                </a:solidFill>
                <a:latin typeface="Consolas"/>
                <a:ea typeface="Consolas"/>
                <a:cs typeface="Consolas"/>
                <a:sym typeface="Consolas"/>
              </a:rPr>
              <a:t>  BestMonth  </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 </a:t>
            </a:r>
            <a:r>
              <a:rPr lang="en-US" sz="2400">
                <a:solidFill>
                  <a:srgbClr val="FF00FF"/>
                </a:solidFill>
                <a:latin typeface="Consolas"/>
                <a:ea typeface="Consolas"/>
                <a:cs typeface="Consolas"/>
                <a:sym typeface="Consolas"/>
              </a:rPr>
              <a:t>GREATEST</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[Jan]</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[Feb]</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[Mar]</a:t>
            </a:r>
            <a:r>
              <a:rPr lang="en-US" sz="2400">
                <a:solidFill>
                  <a:srgbClr val="808080"/>
                </a:solidFill>
                <a:latin typeface="Consolas"/>
                <a:ea typeface="Consolas"/>
                <a:cs typeface="Consolas"/>
                <a:sym typeface="Consolas"/>
              </a:rPr>
              <a:t>),</a:t>
            </a:r>
            <a:endParaRPr sz="24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2400">
                <a:solidFill>
                  <a:srgbClr val="000000"/>
                </a:solidFill>
                <a:latin typeface="Consolas"/>
                <a:ea typeface="Consolas"/>
                <a:cs typeface="Consolas"/>
                <a:sym typeface="Consolas"/>
              </a:rPr>
              <a:t>  WorstMonth </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 </a:t>
            </a:r>
            <a:r>
              <a:rPr lang="en-US" sz="2400">
                <a:solidFill>
                  <a:srgbClr val="FF00FF"/>
                </a:solidFill>
                <a:latin typeface="Consolas"/>
                <a:ea typeface="Consolas"/>
                <a:cs typeface="Consolas"/>
                <a:sym typeface="Consolas"/>
              </a:rPr>
              <a:t>LEAST</a:t>
            </a:r>
            <a:r>
              <a:rPr lang="en-US" sz="2400">
                <a:solidFill>
                  <a:srgbClr val="0000FF"/>
                </a:solidFill>
                <a:latin typeface="Consolas"/>
                <a:ea typeface="Consolas"/>
                <a:cs typeface="Consolas"/>
                <a:sym typeface="Consolas"/>
              </a:rPr>
              <a:t>   </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[Jan]</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[Feb]</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[Mar]</a:t>
            </a:r>
            <a:r>
              <a:rPr lang="en-US" sz="2400">
                <a:solidFill>
                  <a:srgbClr val="808080"/>
                </a:solidFill>
                <a:latin typeface="Consolas"/>
                <a:ea typeface="Consolas"/>
                <a:cs typeface="Consolas"/>
                <a:sym typeface="Consolas"/>
              </a:rPr>
              <a:t>)</a:t>
            </a:r>
            <a:endParaRPr sz="24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2400">
                <a:solidFill>
                  <a:srgbClr val="0000FF"/>
                </a:solidFill>
                <a:latin typeface="Consolas"/>
                <a:ea typeface="Consolas"/>
                <a:cs typeface="Consolas"/>
                <a:sym typeface="Consolas"/>
              </a:rPr>
              <a:t>FROM</a:t>
            </a:r>
            <a:r>
              <a:rPr lang="en-US" sz="2400">
                <a:solidFill>
                  <a:srgbClr val="000000"/>
                </a:solidFill>
                <a:latin typeface="Consolas"/>
                <a:ea typeface="Consolas"/>
                <a:cs typeface="Consolas"/>
                <a:sym typeface="Consolas"/>
              </a:rPr>
              <a:t> dbo</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SummarizedEmailOpens</a:t>
            </a:r>
            <a:r>
              <a:rPr lang="en-US" sz="2400">
                <a:solidFill>
                  <a:srgbClr val="808080"/>
                </a:solidFill>
                <a:latin typeface="Consolas"/>
                <a:ea typeface="Consolas"/>
                <a:cs typeface="Consolas"/>
                <a:sym typeface="Consolas"/>
              </a:rPr>
              <a:t>;</a:t>
            </a:r>
            <a:endParaRPr sz="2400">
              <a:solidFill>
                <a:schemeClr val="dk1"/>
              </a:solidFill>
              <a:latin typeface="Calibri"/>
              <a:ea typeface="Calibri"/>
              <a:cs typeface="Calibri"/>
              <a:sym typeface="Calibri"/>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36"/>
        <p:cNvGrpSpPr/>
        <p:nvPr/>
      </p:nvGrpSpPr>
      <p:grpSpPr>
        <a:xfrm>
          <a:off x="0" y="0"/>
          <a:ext cx="0" cy="0"/>
          <a:chOff x="0" y="0"/>
          <a:chExt cx="0" cy="0"/>
        </a:xfrm>
      </p:grpSpPr>
      <p:sp>
        <p:nvSpPr>
          <p:cNvPr id="837" name="Google Shape;837;p50"/>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38" name="Google Shape;838;p50"/>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39" name="Google Shape;839;p50"/>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40" name="Google Shape;840;p50"/>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41" name="Google Shape;841;p50"/>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42" name="Google Shape;842;p50"/>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4800"/>
              <a:buFont typeface="Calibri"/>
              <a:buNone/>
            </a:pPr>
            <a:r>
              <a:rPr lang="en-US" sz="3600" b="1">
                <a:solidFill>
                  <a:schemeClr val="lt1"/>
                </a:solidFill>
              </a:rPr>
              <a:t>Practical Wins with Modern SQL Server Features</a:t>
            </a:r>
            <a:endParaRPr sz="3600" b="1">
              <a:solidFill>
                <a:srgbClr val="FFFFFF"/>
              </a:solidFill>
              <a:latin typeface="Calibri"/>
              <a:ea typeface="Calibri"/>
              <a:cs typeface="Calibri"/>
              <a:sym typeface="Calibri"/>
            </a:endParaRPr>
          </a:p>
        </p:txBody>
      </p:sp>
      <p:sp>
        <p:nvSpPr>
          <p:cNvPr id="843" name="Google Shape;843;p50"/>
          <p:cNvSpPr txBox="1">
            <a:spLocks noGrp="1"/>
          </p:cNvSpPr>
          <p:nvPr>
            <p:ph type="subTitle" idx="1"/>
          </p:nvPr>
        </p:nvSpPr>
        <p:spPr>
          <a:xfrm>
            <a:off x="1371599" y="2318197"/>
            <a:ext cx="9724031" cy="3683358"/>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None/>
            </a:pPr>
            <a:r>
              <a:rPr lang="en-US" sz="4400" u="sng"/>
              <a:t>High Availability/Disaster Recovery</a:t>
            </a:r>
            <a:endParaRPr/>
          </a:p>
          <a:p>
            <a:pPr marL="0" lvl="0" indent="0" algn="l" rtl="0">
              <a:lnSpc>
                <a:spcPct val="90000"/>
              </a:lnSpc>
              <a:spcBef>
                <a:spcPts val="1000"/>
              </a:spcBef>
              <a:spcAft>
                <a:spcPts val="0"/>
              </a:spcAft>
              <a:buClr>
                <a:schemeClr val="dk1"/>
              </a:buClr>
              <a:buSzPts val="2000"/>
              <a:buNone/>
            </a:pPr>
            <a:endParaRPr sz="200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48"/>
        <p:cNvGrpSpPr/>
        <p:nvPr/>
      </p:nvGrpSpPr>
      <p:grpSpPr>
        <a:xfrm>
          <a:off x="0" y="0"/>
          <a:ext cx="0" cy="0"/>
          <a:chOff x="0" y="0"/>
          <a:chExt cx="0" cy="0"/>
        </a:xfrm>
      </p:grpSpPr>
      <p:sp>
        <p:nvSpPr>
          <p:cNvPr id="849" name="Google Shape;849;g301523d21ef_0_0"/>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50" name="Google Shape;850;g301523d21ef_0_0"/>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51" name="Google Shape;851;g301523d21ef_0_0"/>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52" name="Google Shape;852;g301523d21ef_0_0"/>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53" name="Google Shape;853;g301523d21ef_0_0"/>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54" name="Google Shape;854;g301523d21ef_0_0"/>
          <p:cNvSpPr txBox="1">
            <a:spLocks noGrp="1"/>
          </p:cNvSpPr>
          <p:nvPr>
            <p:ph type="ctrTitle"/>
          </p:nvPr>
        </p:nvSpPr>
        <p:spPr>
          <a:xfrm>
            <a:off x="1371599" y="294538"/>
            <a:ext cx="9896100" cy="10338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3700"/>
              <a:buFont typeface="Calibri"/>
              <a:buNone/>
            </a:pPr>
            <a:r>
              <a:rPr lang="en-US" sz="3700" b="1">
                <a:solidFill>
                  <a:schemeClr val="lt1"/>
                </a:solidFill>
              </a:rPr>
              <a:t>High Availability/Disaster Recovery</a:t>
            </a:r>
            <a:endParaRPr sz="3700" b="1">
              <a:solidFill>
                <a:srgbClr val="FFFFFF"/>
              </a:solidFill>
              <a:latin typeface="Calibri"/>
              <a:ea typeface="Calibri"/>
              <a:cs typeface="Calibri"/>
              <a:sym typeface="Calibri"/>
            </a:endParaRPr>
          </a:p>
        </p:txBody>
      </p:sp>
      <p:sp>
        <p:nvSpPr>
          <p:cNvPr id="855" name="Google Shape;855;g301523d21ef_0_0"/>
          <p:cNvSpPr txBox="1">
            <a:spLocks noGrp="1"/>
          </p:cNvSpPr>
          <p:nvPr>
            <p:ph type="subTitle" idx="1"/>
          </p:nvPr>
        </p:nvSpPr>
        <p:spPr>
          <a:xfrm>
            <a:off x="1371599" y="2009947"/>
            <a:ext cx="9723900" cy="50445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None/>
            </a:pPr>
            <a:r>
              <a:rPr lang="en-US"/>
              <a:t>Log Shipping - </a:t>
            </a:r>
            <a:endParaRPr/>
          </a:p>
          <a:p>
            <a:pPr marL="0" lvl="0" indent="0" algn="l" rtl="0">
              <a:lnSpc>
                <a:spcPct val="90000"/>
              </a:lnSpc>
              <a:spcBef>
                <a:spcPts val="0"/>
              </a:spcBef>
              <a:spcAft>
                <a:spcPts val="0"/>
              </a:spcAft>
              <a:buClr>
                <a:schemeClr val="dk1"/>
              </a:buClr>
              <a:buSzPts val="4400"/>
              <a:buNone/>
            </a:pPr>
            <a:endParaRPr/>
          </a:p>
          <a:p>
            <a:pPr marL="0" lvl="0" indent="457200" algn="l" rtl="0">
              <a:lnSpc>
                <a:spcPct val="90000"/>
              </a:lnSpc>
              <a:spcBef>
                <a:spcPts val="0"/>
              </a:spcBef>
              <a:spcAft>
                <a:spcPts val="0"/>
              </a:spcAft>
              <a:buClr>
                <a:schemeClr val="dk1"/>
              </a:buClr>
              <a:buSzPts val="4400"/>
              <a:buNone/>
            </a:pPr>
            <a:r>
              <a:rPr lang="en-US"/>
              <a:t>The readable secondary in standby means data is not up to date. </a:t>
            </a:r>
            <a:endParaRPr/>
          </a:p>
          <a:p>
            <a:pPr marL="0" lvl="0" indent="457200" algn="l" rtl="0">
              <a:lnSpc>
                <a:spcPct val="90000"/>
              </a:lnSpc>
              <a:spcBef>
                <a:spcPts val="0"/>
              </a:spcBef>
              <a:spcAft>
                <a:spcPts val="0"/>
              </a:spcAft>
              <a:buClr>
                <a:schemeClr val="dk1"/>
              </a:buClr>
              <a:buSzPts val="4400"/>
              <a:buNone/>
            </a:pPr>
            <a:r>
              <a:rPr lang="en-US"/>
              <a:t>No native, single built-in connection name</a:t>
            </a:r>
            <a:endParaRPr/>
          </a:p>
          <a:p>
            <a:pPr marL="0" lvl="0" indent="457200" algn="l" rtl="0">
              <a:lnSpc>
                <a:spcPct val="90000"/>
              </a:lnSpc>
              <a:spcBef>
                <a:spcPts val="0"/>
              </a:spcBef>
              <a:spcAft>
                <a:spcPts val="0"/>
              </a:spcAft>
              <a:buClr>
                <a:schemeClr val="dk1"/>
              </a:buClr>
              <a:buSzPts val="4400"/>
              <a:buNone/>
            </a:pPr>
            <a:r>
              <a:rPr lang="en-US"/>
              <a:t>Config is for single databases</a:t>
            </a:r>
            <a:endParaRPr/>
          </a:p>
          <a:p>
            <a:pPr marL="0" lvl="0" indent="0" algn="l" rtl="0">
              <a:lnSpc>
                <a:spcPct val="90000"/>
              </a:lnSpc>
              <a:spcBef>
                <a:spcPts val="0"/>
              </a:spcBef>
              <a:spcAft>
                <a:spcPts val="0"/>
              </a:spcAft>
              <a:buClr>
                <a:schemeClr val="dk1"/>
              </a:buClr>
              <a:buSzPts val="4400"/>
              <a:buNone/>
            </a:pPr>
            <a:endParaRPr/>
          </a:p>
          <a:p>
            <a:pPr marL="0" lvl="0" indent="0" algn="l" rtl="0">
              <a:lnSpc>
                <a:spcPct val="90000"/>
              </a:lnSpc>
              <a:spcBef>
                <a:spcPts val="1000"/>
              </a:spcBef>
              <a:spcAft>
                <a:spcPts val="0"/>
              </a:spcAft>
              <a:buClr>
                <a:schemeClr val="dk1"/>
              </a:buClr>
              <a:buSzPts val="2000"/>
              <a:buNone/>
            </a:pPr>
            <a:r>
              <a:rPr lang="en-US"/>
              <a:t>Database mirroring - </a:t>
            </a:r>
            <a:endParaRPr/>
          </a:p>
          <a:p>
            <a:pPr marL="0" lvl="0" indent="0" algn="l" rtl="0">
              <a:lnSpc>
                <a:spcPct val="90000"/>
              </a:lnSpc>
              <a:spcBef>
                <a:spcPts val="1000"/>
              </a:spcBef>
              <a:spcAft>
                <a:spcPts val="0"/>
              </a:spcAft>
              <a:buClr>
                <a:schemeClr val="dk1"/>
              </a:buClr>
              <a:buSzPts val="2000"/>
              <a:buNone/>
            </a:pPr>
            <a:endParaRPr/>
          </a:p>
          <a:p>
            <a:pPr marL="0" lvl="0" indent="457200" algn="l" rtl="0">
              <a:lnSpc>
                <a:spcPct val="90000"/>
              </a:lnSpc>
              <a:spcBef>
                <a:spcPts val="1000"/>
              </a:spcBef>
              <a:spcAft>
                <a:spcPts val="0"/>
              </a:spcAft>
              <a:buClr>
                <a:schemeClr val="dk1"/>
              </a:buClr>
              <a:buSzPts val="2000"/>
              <a:buNone/>
            </a:pPr>
            <a:r>
              <a:rPr lang="en-US"/>
              <a:t>Secondaries are not readable </a:t>
            </a:r>
            <a:endParaRPr/>
          </a:p>
          <a:p>
            <a:pPr marL="0" lvl="0" indent="457200" algn="l" rtl="0">
              <a:lnSpc>
                <a:spcPct val="90000"/>
              </a:lnSpc>
              <a:spcBef>
                <a:spcPts val="1000"/>
              </a:spcBef>
              <a:spcAft>
                <a:spcPts val="0"/>
              </a:spcAft>
              <a:buClr>
                <a:schemeClr val="dk1"/>
              </a:buClr>
              <a:buSzPts val="2000"/>
              <a:buNone/>
            </a:pPr>
            <a:r>
              <a:rPr lang="en-US"/>
              <a:t>Work-around is database snapshots</a:t>
            </a:r>
            <a:endParaRPr/>
          </a:p>
          <a:p>
            <a:pPr marL="0" lvl="0" indent="457200" algn="l" rtl="0">
              <a:lnSpc>
                <a:spcPct val="90000"/>
              </a:lnSpc>
              <a:spcBef>
                <a:spcPts val="1000"/>
              </a:spcBef>
              <a:spcAft>
                <a:spcPts val="0"/>
              </a:spcAft>
              <a:buClr>
                <a:schemeClr val="dk1"/>
              </a:buClr>
              <a:buSzPts val="2000"/>
              <a:buNone/>
            </a:pPr>
            <a:r>
              <a:rPr lang="en-US"/>
              <a:t>config is for single databases</a:t>
            </a:r>
            <a:endParaRPr/>
          </a:p>
          <a:p>
            <a:pPr marL="0" lvl="0" indent="0" algn="l" rtl="0">
              <a:lnSpc>
                <a:spcPct val="90000"/>
              </a:lnSpc>
              <a:spcBef>
                <a:spcPts val="1000"/>
              </a:spcBef>
              <a:spcAft>
                <a:spcPts val="0"/>
              </a:spcAft>
              <a:buClr>
                <a:schemeClr val="dk1"/>
              </a:buClr>
              <a:buSzPts val="2000"/>
              <a:buNone/>
            </a:pPr>
            <a:endParaRPr/>
          </a:p>
          <a:p>
            <a:pPr marL="0" lvl="0" indent="0" algn="l" rtl="0">
              <a:lnSpc>
                <a:spcPct val="90000"/>
              </a:lnSpc>
              <a:spcBef>
                <a:spcPts val="1000"/>
              </a:spcBef>
              <a:spcAft>
                <a:spcPts val="0"/>
              </a:spcAft>
              <a:buClr>
                <a:schemeClr val="dk1"/>
              </a:buClr>
              <a:buSzPts val="2000"/>
              <a:buNone/>
            </a:pPr>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60"/>
        <p:cNvGrpSpPr/>
        <p:nvPr/>
      </p:nvGrpSpPr>
      <p:grpSpPr>
        <a:xfrm>
          <a:off x="0" y="0"/>
          <a:ext cx="0" cy="0"/>
          <a:chOff x="0" y="0"/>
          <a:chExt cx="0" cy="0"/>
        </a:xfrm>
      </p:grpSpPr>
      <p:sp>
        <p:nvSpPr>
          <p:cNvPr id="861" name="Google Shape;861;g30f0d43213e_0_20"/>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62" name="Google Shape;862;g30f0d43213e_0_20"/>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63" name="Google Shape;863;g30f0d43213e_0_20"/>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64" name="Google Shape;864;g30f0d43213e_0_20"/>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65" name="Google Shape;865;g30f0d43213e_0_20"/>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66" name="Google Shape;866;g30f0d43213e_0_20"/>
          <p:cNvSpPr txBox="1">
            <a:spLocks noGrp="1"/>
          </p:cNvSpPr>
          <p:nvPr>
            <p:ph type="ctrTitle"/>
          </p:nvPr>
        </p:nvSpPr>
        <p:spPr>
          <a:xfrm>
            <a:off x="1371599" y="294538"/>
            <a:ext cx="9896100" cy="10338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3700"/>
              <a:buFont typeface="Calibri"/>
              <a:buNone/>
            </a:pPr>
            <a:r>
              <a:rPr lang="en-US" sz="3700" b="1">
                <a:solidFill>
                  <a:schemeClr val="lt1"/>
                </a:solidFill>
              </a:rPr>
              <a:t>High Availability/Disaster Recovery</a:t>
            </a:r>
            <a:endParaRPr sz="3700" b="1">
              <a:solidFill>
                <a:srgbClr val="FFFFFF"/>
              </a:solidFill>
              <a:latin typeface="Calibri"/>
              <a:ea typeface="Calibri"/>
              <a:cs typeface="Calibri"/>
              <a:sym typeface="Calibri"/>
            </a:endParaRPr>
          </a:p>
        </p:txBody>
      </p:sp>
      <p:sp>
        <p:nvSpPr>
          <p:cNvPr id="867" name="Google Shape;867;g30f0d43213e_0_20"/>
          <p:cNvSpPr txBox="1">
            <a:spLocks noGrp="1"/>
          </p:cNvSpPr>
          <p:nvPr>
            <p:ph type="subTitle" idx="1"/>
          </p:nvPr>
        </p:nvSpPr>
        <p:spPr>
          <a:xfrm>
            <a:off x="1371600" y="1870875"/>
            <a:ext cx="9723900" cy="4173600"/>
          </a:xfrm>
          <a:prstGeom prst="rect">
            <a:avLst/>
          </a:prstGeom>
          <a:noFill/>
          <a:ln>
            <a:noFill/>
          </a:ln>
        </p:spPr>
        <p:txBody>
          <a:bodyPr spcFirstLastPara="1" wrap="square" lIns="91425" tIns="45700" rIns="91425" bIns="45700" anchor="ctr" anchorCtr="0">
            <a:normAutofit lnSpcReduction="10000"/>
          </a:bodyPr>
          <a:lstStyle/>
          <a:p>
            <a:pPr marL="0" lvl="0" indent="0" algn="l" rtl="0">
              <a:lnSpc>
                <a:spcPct val="90000"/>
              </a:lnSpc>
              <a:spcBef>
                <a:spcPts val="1000"/>
              </a:spcBef>
              <a:spcAft>
                <a:spcPts val="0"/>
              </a:spcAft>
              <a:buClr>
                <a:schemeClr val="dk1"/>
              </a:buClr>
              <a:buSzPts val="2000"/>
              <a:buNone/>
            </a:pPr>
            <a:r>
              <a:rPr lang="en-US"/>
              <a:t>Replication - </a:t>
            </a:r>
            <a:endParaRPr/>
          </a:p>
          <a:p>
            <a:pPr marL="0" lvl="0" indent="457200" algn="l" rtl="0">
              <a:lnSpc>
                <a:spcPct val="90000"/>
              </a:lnSpc>
              <a:spcBef>
                <a:spcPts val="1000"/>
              </a:spcBef>
              <a:spcAft>
                <a:spcPts val="0"/>
              </a:spcAft>
              <a:buClr>
                <a:schemeClr val="dk1"/>
              </a:buClr>
              <a:buSzPts val="2000"/>
              <a:buNone/>
            </a:pPr>
            <a:r>
              <a:rPr lang="en-US"/>
              <a:t>Lots of moving parts - you love Agent Jobs, right?!</a:t>
            </a:r>
            <a:endParaRPr/>
          </a:p>
          <a:p>
            <a:pPr marL="0" lvl="0" indent="457200" algn="l" rtl="0">
              <a:lnSpc>
                <a:spcPct val="90000"/>
              </a:lnSpc>
              <a:spcBef>
                <a:spcPts val="1000"/>
              </a:spcBef>
              <a:spcAft>
                <a:spcPts val="0"/>
              </a:spcAft>
              <a:buClr>
                <a:schemeClr val="dk1"/>
              </a:buClr>
              <a:buSzPts val="2000"/>
              <a:buNone/>
            </a:pPr>
            <a:r>
              <a:rPr lang="en-US"/>
              <a:t>Need a PK on each replicated table</a:t>
            </a:r>
            <a:endParaRPr/>
          </a:p>
          <a:p>
            <a:pPr marL="0" lvl="0" indent="457200" algn="l" rtl="0">
              <a:lnSpc>
                <a:spcPct val="90000"/>
              </a:lnSpc>
              <a:spcBef>
                <a:spcPts val="1000"/>
              </a:spcBef>
              <a:spcAft>
                <a:spcPts val="0"/>
              </a:spcAft>
              <a:buClr>
                <a:schemeClr val="dk1"/>
              </a:buClr>
              <a:buSzPts val="2000"/>
              <a:buNone/>
            </a:pPr>
            <a:r>
              <a:rPr lang="en-US"/>
              <a:t>No single built-in connection name for the application</a:t>
            </a:r>
            <a:endParaRPr/>
          </a:p>
          <a:p>
            <a:pPr marL="0" lvl="0" indent="457200" algn="l" rtl="0">
              <a:lnSpc>
                <a:spcPct val="90000"/>
              </a:lnSpc>
              <a:spcBef>
                <a:spcPts val="1000"/>
              </a:spcBef>
              <a:spcAft>
                <a:spcPts val="0"/>
              </a:spcAft>
              <a:buClr>
                <a:schemeClr val="dk1"/>
              </a:buClr>
              <a:buSzPts val="2000"/>
              <a:buNone/>
            </a:pPr>
            <a:r>
              <a:rPr lang="en-US"/>
              <a:t>Snapshots to get data seeded can be resource intensive</a:t>
            </a:r>
            <a:endParaRPr/>
          </a:p>
          <a:p>
            <a:pPr marL="0" lvl="0" indent="0" algn="l" rtl="0">
              <a:lnSpc>
                <a:spcPct val="90000"/>
              </a:lnSpc>
              <a:spcBef>
                <a:spcPts val="1000"/>
              </a:spcBef>
              <a:spcAft>
                <a:spcPts val="0"/>
              </a:spcAft>
              <a:buClr>
                <a:schemeClr val="dk1"/>
              </a:buClr>
              <a:buSzPts val="2000"/>
              <a:buNone/>
            </a:pPr>
            <a:endParaRPr/>
          </a:p>
          <a:p>
            <a:pPr marL="0" lvl="0" indent="0" algn="l" rtl="0">
              <a:lnSpc>
                <a:spcPct val="90000"/>
              </a:lnSpc>
              <a:spcBef>
                <a:spcPts val="1000"/>
              </a:spcBef>
              <a:spcAft>
                <a:spcPts val="0"/>
              </a:spcAft>
              <a:buClr>
                <a:schemeClr val="dk1"/>
              </a:buClr>
              <a:buSzPts val="2000"/>
              <a:buNone/>
            </a:pPr>
            <a:r>
              <a:rPr lang="en-US"/>
              <a:t>Failover Clustering - </a:t>
            </a:r>
            <a:endParaRPr/>
          </a:p>
          <a:p>
            <a:pPr marL="457200" lvl="0" indent="0" algn="l" rtl="0">
              <a:lnSpc>
                <a:spcPct val="90000"/>
              </a:lnSpc>
              <a:spcBef>
                <a:spcPts val="1000"/>
              </a:spcBef>
              <a:spcAft>
                <a:spcPts val="0"/>
              </a:spcAft>
              <a:buClr>
                <a:schemeClr val="dk1"/>
              </a:buClr>
              <a:buSzPts val="2000"/>
              <a:buNone/>
            </a:pPr>
            <a:r>
              <a:rPr lang="en-US"/>
              <a:t>Shared storage or shared storage trickery required. (block level replication- SIOS DataKeeper, Qlik replication tool, Fsx, etc.) </a:t>
            </a:r>
            <a:endParaRPr/>
          </a:p>
          <a:p>
            <a:pPr marL="0" lvl="0" indent="457200" algn="l" rtl="0">
              <a:lnSpc>
                <a:spcPct val="90000"/>
              </a:lnSpc>
              <a:spcBef>
                <a:spcPts val="1000"/>
              </a:spcBef>
              <a:spcAft>
                <a:spcPts val="0"/>
              </a:spcAft>
              <a:buClr>
                <a:schemeClr val="dk1"/>
              </a:buClr>
              <a:buSzPts val="2000"/>
              <a:buNone/>
            </a:pPr>
            <a:r>
              <a:rPr lang="en-US"/>
              <a:t>No DR without 3rd part storage replication, Amazon FSx, etc.</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32"/>
        <p:cNvGrpSpPr/>
        <p:nvPr/>
      </p:nvGrpSpPr>
      <p:grpSpPr>
        <a:xfrm>
          <a:off x="0" y="0"/>
          <a:ext cx="0" cy="0"/>
          <a:chOff x="0" y="0"/>
          <a:chExt cx="0" cy="0"/>
        </a:xfrm>
      </p:grpSpPr>
      <p:sp>
        <p:nvSpPr>
          <p:cNvPr id="133" name="Google Shape;133;p4"/>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34" name="Google Shape;134;p4"/>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35" name="Google Shape;135;p4"/>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36" name="Google Shape;136;p4"/>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37" name="Google Shape;137;p4"/>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38" name="Google Shape;138;p4"/>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About Me</a:t>
            </a:r>
            <a:endParaRPr sz="3700" b="1">
              <a:solidFill>
                <a:srgbClr val="FFFFFF"/>
              </a:solidFill>
              <a:latin typeface="Calibri"/>
              <a:ea typeface="Calibri"/>
              <a:cs typeface="Calibri"/>
              <a:sym typeface="Calibri"/>
            </a:endParaRPr>
          </a:p>
        </p:txBody>
      </p:sp>
      <p:sp>
        <p:nvSpPr>
          <p:cNvPr id="139" name="Google Shape;139;p4"/>
          <p:cNvSpPr txBox="1">
            <a:spLocks noGrp="1"/>
          </p:cNvSpPr>
          <p:nvPr>
            <p:ph type="subTitle" idx="1"/>
          </p:nvPr>
        </p:nvSpPr>
        <p:spPr>
          <a:xfrm>
            <a:off x="2548625" y="2010225"/>
            <a:ext cx="8537100" cy="4355700"/>
          </a:xfrm>
          <a:prstGeom prst="rect">
            <a:avLst/>
          </a:prstGeom>
          <a:noFill/>
          <a:ln>
            <a:noFill/>
          </a:ln>
        </p:spPr>
        <p:txBody>
          <a:bodyPr spcFirstLastPara="1" wrap="square" lIns="91425" tIns="45700" rIns="91425" bIns="45700" anchor="ctr" anchorCtr="0">
            <a:normAutofit fontScale="92500" lnSpcReduction="10000"/>
          </a:bodyPr>
          <a:lstStyle/>
          <a:p>
            <a:pPr marL="0" lvl="0" indent="88900" algn="l" rtl="0">
              <a:lnSpc>
                <a:spcPct val="90000"/>
              </a:lnSpc>
              <a:spcBef>
                <a:spcPts val="0"/>
              </a:spcBef>
              <a:spcAft>
                <a:spcPts val="0"/>
              </a:spcAft>
              <a:buClr>
                <a:schemeClr val="dk1"/>
              </a:buClr>
              <a:buSzPts val="1400"/>
              <a:buFont typeface="Arial"/>
              <a:buNone/>
            </a:pPr>
            <a:endParaRPr sz="1400"/>
          </a:p>
          <a:p>
            <a:pPr marL="342900" lvl="0" indent="-228600" algn="l" rtl="0">
              <a:lnSpc>
                <a:spcPct val="90000"/>
              </a:lnSpc>
              <a:spcBef>
                <a:spcPts val="1000"/>
              </a:spcBef>
              <a:spcAft>
                <a:spcPts val="0"/>
              </a:spcAft>
              <a:buClr>
                <a:schemeClr val="dk1"/>
              </a:buClr>
              <a:buSzPts val="2400"/>
              <a:buFont typeface="Arial"/>
              <a:buChar char="•"/>
            </a:pPr>
            <a:r>
              <a:rPr lang="en-US"/>
              <a:t>Entered IT in Feb 2008</a:t>
            </a:r>
            <a:endParaRPr/>
          </a:p>
          <a:p>
            <a:pPr marL="342900" lvl="0" indent="-228600" algn="l" rtl="0">
              <a:lnSpc>
                <a:spcPct val="90000"/>
              </a:lnSpc>
              <a:spcBef>
                <a:spcPts val="1000"/>
              </a:spcBef>
              <a:spcAft>
                <a:spcPts val="0"/>
              </a:spcAft>
              <a:buClr>
                <a:schemeClr val="dk1"/>
              </a:buClr>
              <a:buSzPts val="2400"/>
              <a:buFont typeface="Arial"/>
              <a:buChar char="•"/>
            </a:pPr>
            <a:r>
              <a:rPr lang="en-US"/>
              <a:t>MCTS SQL Server 2008 Implementation and Maintenance in May 2013</a:t>
            </a:r>
            <a:endParaRPr/>
          </a:p>
          <a:p>
            <a:pPr marL="342900" lvl="0" indent="-228600" algn="l" rtl="0">
              <a:lnSpc>
                <a:spcPct val="90000"/>
              </a:lnSpc>
              <a:spcBef>
                <a:spcPts val="1000"/>
              </a:spcBef>
              <a:spcAft>
                <a:spcPts val="0"/>
              </a:spcAft>
              <a:buClr>
                <a:schemeClr val="dk1"/>
              </a:buClr>
              <a:buSzPts val="2400"/>
              <a:buFont typeface="Arial"/>
              <a:buChar char="•"/>
            </a:pPr>
            <a:r>
              <a:rPr lang="en-US"/>
              <a:t>Officially a Database Administrator since 2014</a:t>
            </a:r>
          </a:p>
          <a:p>
            <a:pPr marL="342900" lvl="0" indent="-228600" algn="l" rtl="0">
              <a:lnSpc>
                <a:spcPct val="90000"/>
              </a:lnSpc>
              <a:spcBef>
                <a:spcPts val="1000"/>
              </a:spcBef>
              <a:spcAft>
                <a:spcPts val="0"/>
              </a:spcAft>
              <a:buClr>
                <a:schemeClr val="dk1"/>
              </a:buClr>
              <a:buSzPts val="2400"/>
              <a:buFont typeface="Arial"/>
              <a:buChar char="•"/>
            </a:pPr>
            <a:r>
              <a:rPr lang="en-US"/>
              <a:t>Speaker: New Stars of Data 2021, SQL Server Meetups,  online speaker PASS Summit 2022, SQL Saturday Columbus 2023, Saint Louis </a:t>
            </a:r>
            <a:r>
              <a:rPr lang="en-US" err="1"/>
              <a:t>DevUp</a:t>
            </a:r>
            <a:r>
              <a:rPr lang="en-US"/>
              <a:t> 2024, 2025</a:t>
            </a:r>
            <a:endParaRPr/>
          </a:p>
          <a:p>
            <a:pPr marL="342900" lvl="0" indent="-228600" algn="l" rtl="0">
              <a:lnSpc>
                <a:spcPct val="90000"/>
              </a:lnSpc>
              <a:spcBef>
                <a:spcPts val="1000"/>
              </a:spcBef>
              <a:spcAft>
                <a:spcPts val="0"/>
              </a:spcAft>
              <a:buClr>
                <a:schemeClr val="dk1"/>
              </a:buClr>
              <a:buSzPts val="2400"/>
              <a:buFont typeface="Arial"/>
              <a:buChar char="•"/>
            </a:pPr>
            <a:r>
              <a:rPr lang="en-US"/>
              <a:t>Blog at </a:t>
            </a:r>
            <a:r>
              <a:rPr lang="en-US" u="sng">
                <a:solidFill>
                  <a:schemeClr val="hlink"/>
                </a:solidFill>
                <a:hlinkClick r:id="rId3"/>
              </a:rPr>
              <a:t>https://leemarkum.com/</a:t>
            </a:r>
            <a:r>
              <a:rPr lang="en-US"/>
              <a:t> </a:t>
            </a:r>
            <a:endParaRPr/>
          </a:p>
          <a:p>
            <a:pPr marL="342900" lvl="0" indent="-228600" algn="l" rtl="0">
              <a:lnSpc>
                <a:spcPct val="90000"/>
              </a:lnSpc>
              <a:spcBef>
                <a:spcPts val="1000"/>
              </a:spcBef>
              <a:spcAft>
                <a:spcPts val="0"/>
              </a:spcAft>
              <a:buClr>
                <a:schemeClr val="dk1"/>
              </a:buClr>
              <a:buSzPts val="2400"/>
              <a:buFont typeface="Arial"/>
              <a:buChar char="•"/>
            </a:pPr>
            <a:r>
              <a:rPr lang="en-US"/>
              <a:t>Currently a Senior Database Administrator at Rocket Companies (Views expressed here are my own)</a:t>
            </a:r>
            <a:endParaRPr/>
          </a:p>
          <a:p>
            <a:pPr marL="342900" lvl="0" indent="-228600" algn="l" rtl="0">
              <a:lnSpc>
                <a:spcPct val="90000"/>
              </a:lnSpc>
              <a:spcBef>
                <a:spcPts val="1000"/>
              </a:spcBef>
              <a:spcAft>
                <a:spcPts val="0"/>
              </a:spcAft>
              <a:buClr>
                <a:schemeClr val="dk1"/>
              </a:buClr>
              <a:buSzPts val="2400"/>
              <a:buFont typeface="Arial"/>
              <a:buChar char="•"/>
            </a:pPr>
            <a:r>
              <a:rPr lang="en-US"/>
              <a:t>Email: </a:t>
            </a:r>
            <a:r>
              <a:rPr lang="en-US" u="sng">
                <a:solidFill>
                  <a:schemeClr val="hlink"/>
                </a:solidFill>
              </a:rPr>
              <a:t>leem@leemarkum.com</a:t>
            </a:r>
            <a:r>
              <a:rPr lang="en-US"/>
              <a:t> </a:t>
            </a:r>
            <a:endParaRPr/>
          </a:p>
          <a:p>
            <a:pPr marL="342900" lvl="0" indent="-228600" algn="l" rtl="0">
              <a:lnSpc>
                <a:spcPct val="90000"/>
              </a:lnSpc>
              <a:spcBef>
                <a:spcPts val="1000"/>
              </a:spcBef>
              <a:spcAft>
                <a:spcPts val="0"/>
              </a:spcAft>
              <a:buClr>
                <a:schemeClr val="dk1"/>
              </a:buClr>
              <a:buSzPts val="2400"/>
              <a:buFont typeface="Arial"/>
              <a:buChar char="•"/>
            </a:pPr>
            <a:r>
              <a:rPr lang="en-US"/>
              <a:t>LinkedIn: </a:t>
            </a:r>
            <a:r>
              <a:rPr lang="en-US" u="sng">
                <a:solidFill>
                  <a:schemeClr val="hlink"/>
                </a:solidFill>
                <a:hlinkClick r:id="rId4"/>
              </a:rPr>
              <a:t>https://www.linkedin.com/in/leemarkum/</a:t>
            </a:r>
            <a:endParaRPr/>
          </a:p>
          <a:p>
            <a:pPr marL="0" lvl="0" indent="0" algn="l" rtl="0">
              <a:lnSpc>
                <a:spcPct val="90000"/>
              </a:lnSpc>
              <a:spcBef>
                <a:spcPts val="1000"/>
              </a:spcBef>
              <a:spcAft>
                <a:spcPts val="0"/>
              </a:spcAft>
              <a:buClr>
                <a:schemeClr val="dk1"/>
              </a:buClr>
              <a:buSzPts val="1400"/>
              <a:buNone/>
            </a:pPr>
            <a:endParaRPr sz="1400"/>
          </a:p>
        </p:txBody>
      </p:sp>
      <p:pic>
        <p:nvPicPr>
          <p:cNvPr id="140" name="Google Shape;140;p4" descr="Diagram, text&#10;&#10;Description automatically generated"/>
          <p:cNvPicPr preferRelativeResize="0"/>
          <p:nvPr/>
        </p:nvPicPr>
        <p:blipFill rotWithShape="1">
          <a:blip r:embed="rId5">
            <a:alphaModFix/>
          </a:blip>
          <a:srcRect/>
          <a:stretch/>
        </p:blipFill>
        <p:spPr>
          <a:xfrm>
            <a:off x="459349" y="3685972"/>
            <a:ext cx="1352739" cy="1457528"/>
          </a:xfrm>
          <a:prstGeom prst="rect">
            <a:avLst/>
          </a:prstGeom>
          <a:noFill/>
          <a:ln>
            <a:noFill/>
          </a:ln>
        </p:spPr>
      </p:pic>
      <p:pic>
        <p:nvPicPr>
          <p:cNvPr id="141" name="Google Shape;141;p4" descr="Icon&#10;&#10;Description automatically generated"/>
          <p:cNvPicPr preferRelativeResize="0"/>
          <p:nvPr/>
        </p:nvPicPr>
        <p:blipFill rotWithShape="1">
          <a:blip r:embed="rId6">
            <a:alphaModFix/>
          </a:blip>
          <a:srcRect/>
          <a:stretch/>
        </p:blipFill>
        <p:spPr>
          <a:xfrm>
            <a:off x="756824" y="5517540"/>
            <a:ext cx="666843" cy="514422"/>
          </a:xfrm>
          <a:prstGeom prst="rect">
            <a:avLst/>
          </a:prstGeom>
          <a:noFill/>
          <a:ln>
            <a:noFill/>
          </a:ln>
        </p:spPr>
      </p:pic>
      <p:pic>
        <p:nvPicPr>
          <p:cNvPr id="142" name="Google Shape;142;p4" descr="Diagram&#10;&#10;Description automatically generated"/>
          <p:cNvPicPr preferRelativeResize="0"/>
          <p:nvPr/>
        </p:nvPicPr>
        <p:blipFill rotWithShape="1">
          <a:blip r:embed="rId7">
            <a:alphaModFix/>
          </a:blip>
          <a:srcRect/>
          <a:stretch/>
        </p:blipFill>
        <p:spPr>
          <a:xfrm>
            <a:off x="500785" y="1927802"/>
            <a:ext cx="1371791" cy="1495634"/>
          </a:xfrm>
          <a:prstGeom prst="rect">
            <a:avLst/>
          </a:prstGeom>
          <a:noFill/>
          <a:ln>
            <a:noFill/>
          </a:ln>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72"/>
        <p:cNvGrpSpPr/>
        <p:nvPr/>
      </p:nvGrpSpPr>
      <p:grpSpPr>
        <a:xfrm>
          <a:off x="0" y="0"/>
          <a:ext cx="0" cy="0"/>
          <a:chOff x="0" y="0"/>
          <a:chExt cx="0" cy="0"/>
        </a:xfrm>
      </p:grpSpPr>
      <p:sp>
        <p:nvSpPr>
          <p:cNvPr id="873" name="Google Shape;873;g30f0d43213e_0_41"/>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74" name="Google Shape;874;g30f0d43213e_0_41"/>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75" name="Google Shape;875;g30f0d43213e_0_41"/>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76" name="Google Shape;876;g30f0d43213e_0_41"/>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77" name="Google Shape;877;g30f0d43213e_0_41"/>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78" name="Google Shape;878;g30f0d43213e_0_41"/>
          <p:cNvSpPr txBox="1">
            <a:spLocks noGrp="1"/>
          </p:cNvSpPr>
          <p:nvPr>
            <p:ph type="ctrTitle"/>
          </p:nvPr>
        </p:nvSpPr>
        <p:spPr>
          <a:xfrm>
            <a:off x="1371599" y="294538"/>
            <a:ext cx="9896100" cy="10338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3700"/>
              <a:buFont typeface="Calibri"/>
              <a:buNone/>
            </a:pPr>
            <a:r>
              <a:rPr lang="en-US" sz="3700" b="1">
                <a:solidFill>
                  <a:schemeClr val="lt1"/>
                </a:solidFill>
              </a:rPr>
              <a:t>High Availability/Disaster Recovery</a:t>
            </a:r>
            <a:endParaRPr sz="3700" b="1">
              <a:solidFill>
                <a:srgbClr val="FFFFFF"/>
              </a:solidFill>
              <a:latin typeface="Calibri"/>
              <a:ea typeface="Calibri"/>
              <a:cs typeface="Calibri"/>
              <a:sym typeface="Calibri"/>
            </a:endParaRPr>
          </a:p>
        </p:txBody>
      </p:sp>
      <p:sp>
        <p:nvSpPr>
          <p:cNvPr id="879" name="Google Shape;879;g30f0d43213e_0_41"/>
          <p:cNvSpPr txBox="1">
            <a:spLocks noGrp="1"/>
          </p:cNvSpPr>
          <p:nvPr>
            <p:ph type="subTitle" idx="1"/>
          </p:nvPr>
        </p:nvSpPr>
        <p:spPr>
          <a:xfrm>
            <a:off x="1142050" y="1597500"/>
            <a:ext cx="9723900" cy="4706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1000"/>
              </a:spcBef>
              <a:spcAft>
                <a:spcPts val="0"/>
              </a:spcAft>
              <a:buClr>
                <a:schemeClr val="dk1"/>
              </a:buClr>
              <a:buSzPts val="2000"/>
              <a:buNone/>
            </a:pPr>
            <a:r>
              <a:rPr lang="en-US"/>
              <a:t>Availability Groups - (2012) but many enhancements all the way through 2022</a:t>
            </a:r>
            <a:endParaRPr/>
          </a:p>
          <a:p>
            <a:pPr marL="0" lvl="0" indent="0" algn="l" rtl="0">
              <a:lnSpc>
                <a:spcPct val="90000"/>
              </a:lnSpc>
              <a:spcBef>
                <a:spcPts val="1000"/>
              </a:spcBef>
              <a:spcAft>
                <a:spcPts val="0"/>
              </a:spcAft>
              <a:buClr>
                <a:schemeClr val="dk1"/>
              </a:buClr>
              <a:buSzPts val="2000"/>
              <a:buNone/>
            </a:pPr>
            <a:endParaRPr/>
          </a:p>
          <a:p>
            <a:pPr marL="0" lvl="0" indent="0" algn="l" rtl="0">
              <a:lnSpc>
                <a:spcPct val="90000"/>
              </a:lnSpc>
              <a:spcBef>
                <a:spcPts val="1000"/>
              </a:spcBef>
              <a:spcAft>
                <a:spcPts val="0"/>
              </a:spcAft>
              <a:buClr>
                <a:schemeClr val="dk1"/>
              </a:buClr>
              <a:buSzPts val="2000"/>
              <a:buNone/>
            </a:pPr>
            <a:r>
              <a:rPr lang="en-US"/>
              <a:t>How do availability groups try to address the limitations we just discussed?</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84"/>
        <p:cNvGrpSpPr/>
        <p:nvPr/>
      </p:nvGrpSpPr>
      <p:grpSpPr>
        <a:xfrm>
          <a:off x="0" y="0"/>
          <a:ext cx="0" cy="0"/>
          <a:chOff x="0" y="0"/>
          <a:chExt cx="0" cy="0"/>
        </a:xfrm>
      </p:grpSpPr>
      <p:sp>
        <p:nvSpPr>
          <p:cNvPr id="885" name="Google Shape;885;g2ff02207681_0_0"/>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86" name="Google Shape;886;g2ff02207681_0_0"/>
          <p:cNvSpPr/>
          <p:nvPr/>
        </p:nvSpPr>
        <p:spPr>
          <a:xfrm rot="10800000" flipH="1">
            <a:off x="2" y="55"/>
            <a:ext cx="12192000" cy="1575900"/>
          </a:xfrm>
          <a:prstGeom prst="rect">
            <a:avLst/>
          </a:prstGeom>
          <a:gradFill>
            <a:gsLst>
              <a:gs pos="0">
                <a:srgbClr val="000000">
                  <a:alpha val="95686"/>
                </a:srgbClr>
              </a:gs>
              <a:gs pos="100000">
                <a:srgbClr val="2F5496"/>
              </a:gs>
            </a:gsLst>
            <a:lin ang="59999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87" name="Google Shape;887;g2ff02207681_0_0"/>
          <p:cNvSpPr/>
          <p:nvPr/>
        </p:nvSpPr>
        <p:spPr>
          <a:xfrm>
            <a:off x="0" y="0"/>
            <a:ext cx="8128800" cy="1575600"/>
          </a:xfrm>
          <a:prstGeom prst="rect">
            <a:avLst/>
          </a:prstGeom>
          <a:gradFill>
            <a:gsLst>
              <a:gs pos="0">
                <a:srgbClr val="4472C4">
                  <a:alpha val="40784"/>
                </a:srgbClr>
              </a:gs>
              <a:gs pos="74000">
                <a:srgbClr val="8DA9DB">
                  <a:alpha val="0"/>
                </a:srgbClr>
              </a:gs>
              <a:gs pos="100000">
                <a:srgbClr val="8DA9DB">
                  <a:alpha val="0"/>
                </a:srgbClr>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88" name="Google Shape;888;g2ff02207681_0_0"/>
          <p:cNvSpPr/>
          <p:nvPr/>
        </p:nvSpPr>
        <p:spPr>
          <a:xfrm flipH="1">
            <a:off x="-1" y="-1"/>
            <a:ext cx="12192000" cy="1574400"/>
          </a:xfrm>
          <a:prstGeom prst="rect">
            <a:avLst/>
          </a:prstGeom>
          <a:gradFill>
            <a:gsLst>
              <a:gs pos="0">
                <a:srgbClr val="000000">
                  <a:alpha val="62745"/>
                </a:srgbClr>
              </a:gs>
              <a:gs pos="78000">
                <a:srgbClr val="4472C4">
                  <a:alpha val="14901"/>
                </a:srgbClr>
              </a:gs>
              <a:gs pos="100000">
                <a:srgbClr val="4472C4">
                  <a:alpha val="14901"/>
                </a:srgbClr>
              </a:gs>
            </a:gsLst>
            <a:lin ang="1560015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89" name="Google Shape;889;g2ff02207681_0_0"/>
          <p:cNvSpPr txBox="1">
            <a:spLocks noGrp="1"/>
          </p:cNvSpPr>
          <p:nvPr>
            <p:ph type="ctrTitle"/>
          </p:nvPr>
        </p:nvSpPr>
        <p:spPr>
          <a:xfrm>
            <a:off x="699713" y="248038"/>
            <a:ext cx="11404800" cy="1159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rPr>
              <a:t>High Availability/Disaster Recovery</a:t>
            </a:r>
            <a:endParaRPr sz="3700" b="1">
              <a:solidFill>
                <a:srgbClr val="FFFFFF"/>
              </a:solidFill>
            </a:endParaRPr>
          </a:p>
        </p:txBody>
      </p:sp>
      <p:sp>
        <p:nvSpPr>
          <p:cNvPr id="890" name="Google Shape;890;g2ff02207681_0_0"/>
          <p:cNvSpPr txBox="1">
            <a:spLocks noGrp="1"/>
          </p:cNvSpPr>
          <p:nvPr>
            <p:ph type="subTitle" idx="1"/>
          </p:nvPr>
        </p:nvSpPr>
        <p:spPr>
          <a:xfrm>
            <a:off x="1524000" y="1822347"/>
            <a:ext cx="9144000" cy="4507500"/>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400"/>
              <a:buNone/>
            </a:pPr>
            <a:r>
              <a:rPr lang="en-US"/>
              <a:t>Summary of Availability Group Positives</a:t>
            </a:r>
            <a:endParaRPr/>
          </a:p>
          <a:p>
            <a:pPr marL="0" lvl="0" indent="0" algn="l" rtl="0">
              <a:lnSpc>
                <a:spcPct val="90000"/>
              </a:lnSpc>
              <a:spcBef>
                <a:spcPts val="1000"/>
              </a:spcBef>
              <a:spcAft>
                <a:spcPts val="0"/>
              </a:spcAft>
              <a:buClr>
                <a:schemeClr val="dk1"/>
              </a:buClr>
              <a:buSzPts val="2400"/>
              <a:buNone/>
            </a:pPr>
            <a:endParaRPr/>
          </a:p>
          <a:p>
            <a:pPr marL="342900" lvl="0" indent="-342900" algn="l" rtl="0">
              <a:lnSpc>
                <a:spcPct val="90000"/>
              </a:lnSpc>
              <a:spcBef>
                <a:spcPts val="1000"/>
              </a:spcBef>
              <a:spcAft>
                <a:spcPts val="0"/>
              </a:spcAft>
              <a:buClr>
                <a:schemeClr val="dk1"/>
              </a:buClr>
              <a:buSzPts val="2400"/>
              <a:buFont typeface="Arial"/>
              <a:buChar char="•"/>
            </a:pPr>
            <a:r>
              <a:rPr lang="en-US"/>
              <a:t>No shared storage or shared storage “trickery” via software </a:t>
            </a:r>
            <a:endParaRPr/>
          </a:p>
          <a:p>
            <a:pPr marL="0" lvl="0" indent="457200" algn="l" rtl="0">
              <a:lnSpc>
                <a:spcPct val="90000"/>
              </a:lnSpc>
              <a:spcBef>
                <a:spcPts val="1000"/>
              </a:spcBef>
              <a:spcAft>
                <a:spcPts val="0"/>
              </a:spcAft>
              <a:buNone/>
            </a:pPr>
            <a:r>
              <a:rPr lang="en-US"/>
              <a:t>(solves FCI obstacle)</a:t>
            </a:r>
            <a:endParaRPr/>
          </a:p>
          <a:p>
            <a:pPr marL="0" lvl="0" indent="0" algn="l" rtl="0">
              <a:lnSpc>
                <a:spcPct val="90000"/>
              </a:lnSpc>
              <a:spcBef>
                <a:spcPts val="1000"/>
              </a:spcBef>
              <a:spcAft>
                <a:spcPts val="0"/>
              </a:spcAft>
              <a:buNone/>
            </a:pPr>
            <a:endParaRPr/>
          </a:p>
          <a:p>
            <a:pPr marL="342900" lvl="0" indent="-342900" algn="l" rtl="0">
              <a:lnSpc>
                <a:spcPct val="90000"/>
              </a:lnSpc>
              <a:spcBef>
                <a:spcPts val="1000"/>
              </a:spcBef>
              <a:spcAft>
                <a:spcPts val="0"/>
              </a:spcAft>
              <a:buSzPts val="2400"/>
              <a:buChar char="•"/>
            </a:pPr>
            <a:r>
              <a:rPr lang="en-US"/>
              <a:t>Provides DR via built-in data synchronization and a multi-subnet config (solves FCI obstacle)</a:t>
            </a:r>
            <a:endParaRPr/>
          </a:p>
          <a:p>
            <a:pPr marL="0" lvl="0" indent="0" algn="l" rtl="0">
              <a:lnSpc>
                <a:spcPct val="90000"/>
              </a:lnSpc>
              <a:spcBef>
                <a:spcPts val="1000"/>
              </a:spcBef>
              <a:spcAft>
                <a:spcPts val="0"/>
              </a:spcAft>
              <a:buNone/>
            </a:pPr>
            <a:endParaRPr/>
          </a:p>
          <a:p>
            <a:pPr marL="342900" lvl="0" indent="-342900" algn="l" rtl="0">
              <a:lnSpc>
                <a:spcPct val="90000"/>
              </a:lnSpc>
              <a:spcBef>
                <a:spcPts val="1000"/>
              </a:spcBef>
              <a:spcAft>
                <a:spcPts val="0"/>
              </a:spcAft>
              <a:buSzPts val="2400"/>
              <a:buChar char="•"/>
            </a:pPr>
            <a:r>
              <a:rPr lang="en-US"/>
              <a:t>Tables don’t need a PK to participate (solves replication obstacle)</a:t>
            </a:r>
            <a:endParaRPr/>
          </a:p>
          <a:p>
            <a:pPr marL="0" lvl="0" indent="0" algn="l" rtl="0">
              <a:lnSpc>
                <a:spcPct val="90000"/>
              </a:lnSpc>
              <a:spcBef>
                <a:spcPts val="1000"/>
              </a:spcBef>
              <a:spcAft>
                <a:spcPts val="0"/>
              </a:spcAft>
              <a:buNone/>
            </a:pPr>
            <a:endParaRPr/>
          </a:p>
          <a:p>
            <a:pPr marL="0" lvl="0" indent="0" algn="l" rtl="0">
              <a:lnSpc>
                <a:spcPct val="90000"/>
              </a:lnSpc>
              <a:spcBef>
                <a:spcPts val="1000"/>
              </a:spcBef>
              <a:spcAft>
                <a:spcPts val="0"/>
              </a:spcAft>
              <a:buNone/>
            </a:pPr>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95"/>
        <p:cNvGrpSpPr/>
        <p:nvPr/>
      </p:nvGrpSpPr>
      <p:grpSpPr>
        <a:xfrm>
          <a:off x="0" y="0"/>
          <a:ext cx="0" cy="0"/>
          <a:chOff x="0" y="0"/>
          <a:chExt cx="0" cy="0"/>
        </a:xfrm>
      </p:grpSpPr>
      <p:sp>
        <p:nvSpPr>
          <p:cNvPr id="896" name="Google Shape;896;g30f0d43213e_0_10"/>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97" name="Google Shape;897;g30f0d43213e_0_10"/>
          <p:cNvSpPr/>
          <p:nvPr/>
        </p:nvSpPr>
        <p:spPr>
          <a:xfrm rot="10800000" flipH="1">
            <a:off x="2" y="55"/>
            <a:ext cx="12192000" cy="1575900"/>
          </a:xfrm>
          <a:prstGeom prst="rect">
            <a:avLst/>
          </a:prstGeom>
          <a:gradFill>
            <a:gsLst>
              <a:gs pos="0">
                <a:srgbClr val="000000">
                  <a:alpha val="95686"/>
                </a:srgbClr>
              </a:gs>
              <a:gs pos="100000">
                <a:srgbClr val="2F5496"/>
              </a:gs>
            </a:gsLst>
            <a:lin ang="59999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98" name="Google Shape;898;g30f0d43213e_0_10"/>
          <p:cNvSpPr/>
          <p:nvPr/>
        </p:nvSpPr>
        <p:spPr>
          <a:xfrm>
            <a:off x="0" y="0"/>
            <a:ext cx="8128800" cy="1575600"/>
          </a:xfrm>
          <a:prstGeom prst="rect">
            <a:avLst/>
          </a:prstGeom>
          <a:gradFill>
            <a:gsLst>
              <a:gs pos="0">
                <a:srgbClr val="4472C4">
                  <a:alpha val="40784"/>
                </a:srgbClr>
              </a:gs>
              <a:gs pos="74000">
                <a:srgbClr val="8DA9DB">
                  <a:alpha val="0"/>
                </a:srgbClr>
              </a:gs>
              <a:gs pos="100000">
                <a:srgbClr val="8DA9DB">
                  <a:alpha val="0"/>
                </a:srgbClr>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99" name="Google Shape;899;g30f0d43213e_0_10"/>
          <p:cNvSpPr/>
          <p:nvPr/>
        </p:nvSpPr>
        <p:spPr>
          <a:xfrm flipH="1">
            <a:off x="-1" y="-1"/>
            <a:ext cx="12192000" cy="1574400"/>
          </a:xfrm>
          <a:prstGeom prst="rect">
            <a:avLst/>
          </a:prstGeom>
          <a:gradFill>
            <a:gsLst>
              <a:gs pos="0">
                <a:srgbClr val="000000">
                  <a:alpha val="62745"/>
                </a:srgbClr>
              </a:gs>
              <a:gs pos="78000">
                <a:srgbClr val="4472C4">
                  <a:alpha val="14901"/>
                </a:srgbClr>
              </a:gs>
              <a:gs pos="100000">
                <a:srgbClr val="4472C4">
                  <a:alpha val="14901"/>
                </a:srgbClr>
              </a:gs>
            </a:gsLst>
            <a:lin ang="1560015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00" name="Google Shape;900;g30f0d43213e_0_10"/>
          <p:cNvSpPr txBox="1">
            <a:spLocks noGrp="1"/>
          </p:cNvSpPr>
          <p:nvPr>
            <p:ph type="ctrTitle"/>
          </p:nvPr>
        </p:nvSpPr>
        <p:spPr>
          <a:xfrm>
            <a:off x="699713" y="248038"/>
            <a:ext cx="11404800" cy="1159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rPr>
              <a:t>High Availability/Disaster Recovery</a:t>
            </a:r>
            <a:endParaRPr sz="3700" b="1">
              <a:solidFill>
                <a:srgbClr val="FFFFFF"/>
              </a:solidFill>
            </a:endParaRPr>
          </a:p>
        </p:txBody>
      </p:sp>
      <p:sp>
        <p:nvSpPr>
          <p:cNvPr id="901" name="Google Shape;901;g30f0d43213e_0_10"/>
          <p:cNvSpPr txBox="1">
            <a:spLocks noGrp="1"/>
          </p:cNvSpPr>
          <p:nvPr>
            <p:ph type="subTitle" idx="1"/>
          </p:nvPr>
        </p:nvSpPr>
        <p:spPr>
          <a:xfrm>
            <a:off x="1524000" y="1822350"/>
            <a:ext cx="9144000" cy="4783200"/>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400"/>
              <a:buNone/>
            </a:pPr>
            <a:r>
              <a:rPr lang="en-US"/>
              <a:t>Summary of Availability Group Positives</a:t>
            </a:r>
            <a:endParaRPr/>
          </a:p>
          <a:p>
            <a:pPr marL="0" lvl="0" indent="0" algn="l" rtl="0">
              <a:lnSpc>
                <a:spcPct val="90000"/>
              </a:lnSpc>
              <a:spcBef>
                <a:spcPts val="1000"/>
              </a:spcBef>
              <a:spcAft>
                <a:spcPts val="0"/>
              </a:spcAft>
              <a:buNone/>
            </a:pPr>
            <a:endParaRPr/>
          </a:p>
          <a:p>
            <a:pPr marL="342900" lvl="0" indent="-342900" algn="l" rtl="0">
              <a:lnSpc>
                <a:spcPct val="90000"/>
              </a:lnSpc>
              <a:spcBef>
                <a:spcPts val="1000"/>
              </a:spcBef>
              <a:spcAft>
                <a:spcPts val="0"/>
              </a:spcAft>
              <a:buSzPts val="2400"/>
              <a:buChar char="•"/>
            </a:pPr>
            <a:r>
              <a:rPr lang="en-US"/>
              <a:t>Built-in connection name for failover called the Listener </a:t>
            </a:r>
            <a:endParaRPr/>
          </a:p>
          <a:p>
            <a:pPr marL="0" lvl="0" indent="457200" algn="l" rtl="0">
              <a:lnSpc>
                <a:spcPct val="90000"/>
              </a:lnSpc>
              <a:spcBef>
                <a:spcPts val="1000"/>
              </a:spcBef>
              <a:spcAft>
                <a:spcPts val="0"/>
              </a:spcAft>
              <a:buNone/>
            </a:pPr>
            <a:r>
              <a:rPr lang="en-US"/>
              <a:t>(solves LS/replication obstacle)</a:t>
            </a:r>
            <a:endParaRPr/>
          </a:p>
          <a:p>
            <a:pPr marL="0" lvl="0" indent="0" algn="l" rtl="0">
              <a:lnSpc>
                <a:spcPct val="90000"/>
              </a:lnSpc>
              <a:spcBef>
                <a:spcPts val="1000"/>
              </a:spcBef>
              <a:spcAft>
                <a:spcPts val="0"/>
              </a:spcAft>
              <a:buNone/>
            </a:pPr>
            <a:endParaRPr/>
          </a:p>
          <a:p>
            <a:pPr marL="342900" lvl="0" indent="-342900" algn="l" rtl="0">
              <a:lnSpc>
                <a:spcPct val="90000"/>
              </a:lnSpc>
              <a:spcBef>
                <a:spcPts val="1000"/>
              </a:spcBef>
              <a:spcAft>
                <a:spcPts val="0"/>
              </a:spcAft>
              <a:buSzPts val="2400"/>
              <a:buChar char="•"/>
            </a:pPr>
            <a:r>
              <a:rPr lang="en-US"/>
              <a:t>Data is within a few seconds of the primary. (Solves LS obstacle)</a:t>
            </a:r>
            <a:endParaRPr/>
          </a:p>
          <a:p>
            <a:pPr marL="0" lvl="0" indent="0" algn="l" rtl="0">
              <a:lnSpc>
                <a:spcPct val="90000"/>
              </a:lnSpc>
              <a:spcBef>
                <a:spcPts val="1000"/>
              </a:spcBef>
              <a:spcAft>
                <a:spcPts val="0"/>
              </a:spcAft>
              <a:buNone/>
            </a:pPr>
            <a:endParaRPr/>
          </a:p>
          <a:p>
            <a:pPr marL="342900" lvl="0" indent="-342900" algn="l" rtl="0">
              <a:lnSpc>
                <a:spcPct val="90000"/>
              </a:lnSpc>
              <a:spcBef>
                <a:spcPts val="1000"/>
              </a:spcBef>
              <a:spcAft>
                <a:spcPts val="0"/>
              </a:spcAft>
              <a:buSzPts val="2400"/>
              <a:buChar char="•"/>
            </a:pPr>
            <a:r>
              <a:rPr lang="en-US"/>
              <a:t>Readable secondaries by direct connect to a secondary instance name (Solves Mirroring/LS obstacle)</a:t>
            </a:r>
            <a:endParaRPr/>
          </a:p>
          <a:p>
            <a:pPr marL="0" lvl="0" indent="0" algn="l" rtl="0">
              <a:lnSpc>
                <a:spcPct val="90000"/>
              </a:lnSpc>
              <a:spcBef>
                <a:spcPts val="1000"/>
              </a:spcBef>
              <a:spcAft>
                <a:spcPts val="0"/>
              </a:spcAft>
              <a:buNone/>
            </a:pPr>
            <a:endParaRPr/>
          </a:p>
          <a:p>
            <a:pPr marL="0" lvl="0" indent="0" algn="l" rtl="0">
              <a:lnSpc>
                <a:spcPct val="90000"/>
              </a:lnSpc>
              <a:spcBef>
                <a:spcPts val="1000"/>
              </a:spcBef>
              <a:spcAft>
                <a:spcPts val="0"/>
              </a:spcAft>
              <a:buNone/>
            </a:pPr>
            <a:endParaRPr/>
          </a:p>
          <a:p>
            <a:pPr marL="0" lvl="0" indent="0" algn="l" rtl="0">
              <a:lnSpc>
                <a:spcPct val="90000"/>
              </a:lnSpc>
              <a:spcBef>
                <a:spcPts val="1000"/>
              </a:spcBef>
              <a:spcAft>
                <a:spcPts val="0"/>
              </a:spcAft>
              <a:buNone/>
            </a:pPr>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06"/>
        <p:cNvGrpSpPr/>
        <p:nvPr/>
      </p:nvGrpSpPr>
      <p:grpSpPr>
        <a:xfrm>
          <a:off x="0" y="0"/>
          <a:ext cx="0" cy="0"/>
          <a:chOff x="0" y="0"/>
          <a:chExt cx="0" cy="0"/>
        </a:xfrm>
      </p:grpSpPr>
      <p:sp>
        <p:nvSpPr>
          <p:cNvPr id="907" name="Google Shape;907;g30f0d43213e_0_31"/>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08" name="Google Shape;908;g30f0d43213e_0_31"/>
          <p:cNvSpPr/>
          <p:nvPr/>
        </p:nvSpPr>
        <p:spPr>
          <a:xfrm rot="10800000" flipH="1">
            <a:off x="2" y="55"/>
            <a:ext cx="12192000" cy="1575900"/>
          </a:xfrm>
          <a:prstGeom prst="rect">
            <a:avLst/>
          </a:prstGeom>
          <a:gradFill>
            <a:gsLst>
              <a:gs pos="0">
                <a:srgbClr val="000000">
                  <a:alpha val="95686"/>
                </a:srgbClr>
              </a:gs>
              <a:gs pos="100000">
                <a:srgbClr val="2F5496"/>
              </a:gs>
            </a:gsLst>
            <a:lin ang="59999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09" name="Google Shape;909;g30f0d43213e_0_31"/>
          <p:cNvSpPr/>
          <p:nvPr/>
        </p:nvSpPr>
        <p:spPr>
          <a:xfrm>
            <a:off x="0" y="0"/>
            <a:ext cx="8128800" cy="1575600"/>
          </a:xfrm>
          <a:prstGeom prst="rect">
            <a:avLst/>
          </a:prstGeom>
          <a:gradFill>
            <a:gsLst>
              <a:gs pos="0">
                <a:srgbClr val="4472C4">
                  <a:alpha val="40784"/>
                </a:srgbClr>
              </a:gs>
              <a:gs pos="74000">
                <a:srgbClr val="8DA9DB">
                  <a:alpha val="0"/>
                </a:srgbClr>
              </a:gs>
              <a:gs pos="100000">
                <a:srgbClr val="8DA9DB">
                  <a:alpha val="0"/>
                </a:srgbClr>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10" name="Google Shape;910;g30f0d43213e_0_31"/>
          <p:cNvSpPr/>
          <p:nvPr/>
        </p:nvSpPr>
        <p:spPr>
          <a:xfrm flipH="1">
            <a:off x="-1" y="-1"/>
            <a:ext cx="12192000" cy="1574400"/>
          </a:xfrm>
          <a:prstGeom prst="rect">
            <a:avLst/>
          </a:prstGeom>
          <a:gradFill>
            <a:gsLst>
              <a:gs pos="0">
                <a:srgbClr val="000000">
                  <a:alpha val="62745"/>
                </a:srgbClr>
              </a:gs>
              <a:gs pos="78000">
                <a:srgbClr val="4472C4">
                  <a:alpha val="14901"/>
                </a:srgbClr>
              </a:gs>
              <a:gs pos="100000">
                <a:srgbClr val="4472C4">
                  <a:alpha val="14901"/>
                </a:srgbClr>
              </a:gs>
            </a:gsLst>
            <a:lin ang="1560015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11" name="Google Shape;911;g30f0d43213e_0_31"/>
          <p:cNvSpPr txBox="1">
            <a:spLocks noGrp="1"/>
          </p:cNvSpPr>
          <p:nvPr>
            <p:ph type="ctrTitle"/>
          </p:nvPr>
        </p:nvSpPr>
        <p:spPr>
          <a:xfrm>
            <a:off x="699713" y="248038"/>
            <a:ext cx="11404800" cy="1159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rPr>
              <a:t>High Availability/Disaster Recovery</a:t>
            </a:r>
            <a:endParaRPr sz="3700" b="1">
              <a:solidFill>
                <a:srgbClr val="FFFFFF"/>
              </a:solidFill>
            </a:endParaRPr>
          </a:p>
        </p:txBody>
      </p:sp>
      <p:sp>
        <p:nvSpPr>
          <p:cNvPr id="912" name="Google Shape;912;g30f0d43213e_0_31"/>
          <p:cNvSpPr txBox="1">
            <a:spLocks noGrp="1"/>
          </p:cNvSpPr>
          <p:nvPr>
            <p:ph type="subTitle" idx="1"/>
          </p:nvPr>
        </p:nvSpPr>
        <p:spPr>
          <a:xfrm>
            <a:off x="1524000" y="1822350"/>
            <a:ext cx="9144000" cy="4783200"/>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400"/>
              <a:buNone/>
            </a:pPr>
            <a:r>
              <a:rPr lang="en-US"/>
              <a:t>Summary of Availability Group Positives</a:t>
            </a:r>
            <a:endParaRPr/>
          </a:p>
          <a:p>
            <a:pPr marL="0" lvl="0" indent="0" algn="l" rtl="0">
              <a:lnSpc>
                <a:spcPct val="90000"/>
              </a:lnSpc>
              <a:spcBef>
                <a:spcPts val="1000"/>
              </a:spcBef>
              <a:spcAft>
                <a:spcPts val="0"/>
              </a:spcAft>
              <a:buNone/>
            </a:pPr>
            <a:endParaRPr/>
          </a:p>
          <a:p>
            <a:pPr marL="342900" lvl="0" indent="-342900" algn="l" rtl="0">
              <a:lnSpc>
                <a:spcPct val="90000"/>
              </a:lnSpc>
              <a:spcBef>
                <a:spcPts val="1000"/>
              </a:spcBef>
              <a:spcAft>
                <a:spcPts val="0"/>
              </a:spcAft>
              <a:buClr>
                <a:schemeClr val="dk1"/>
              </a:buClr>
              <a:buSzPts val="2400"/>
              <a:buFont typeface="Arial"/>
              <a:buChar char="•"/>
            </a:pPr>
            <a:r>
              <a:rPr lang="en-US"/>
              <a:t>Readable secondary using </a:t>
            </a:r>
            <a:r>
              <a:rPr lang="en-US" err="1"/>
              <a:t>ReadOnly</a:t>
            </a:r>
            <a:r>
              <a:rPr lang="en-US"/>
              <a:t> routing feature via Listener </a:t>
            </a:r>
            <a:endParaRPr/>
          </a:p>
          <a:p>
            <a:pPr marL="0" lvl="0" indent="457200" algn="l" rtl="0">
              <a:lnSpc>
                <a:spcPct val="90000"/>
              </a:lnSpc>
              <a:spcBef>
                <a:spcPts val="1000"/>
              </a:spcBef>
              <a:spcAft>
                <a:spcPts val="0"/>
              </a:spcAft>
              <a:buNone/>
            </a:pPr>
            <a:r>
              <a:rPr lang="en-US"/>
              <a:t>(Solves Mirroring/LS obstacle)</a:t>
            </a:r>
            <a:endParaRPr/>
          </a:p>
          <a:p>
            <a:pPr marL="0" lvl="0" indent="457200" algn="l" rtl="0">
              <a:lnSpc>
                <a:spcPct val="90000"/>
              </a:lnSpc>
              <a:spcBef>
                <a:spcPts val="1000"/>
              </a:spcBef>
              <a:spcAft>
                <a:spcPts val="0"/>
              </a:spcAft>
              <a:buNone/>
            </a:pPr>
            <a:endParaRPr/>
          </a:p>
          <a:p>
            <a:pPr marL="342900" lvl="0" indent="-342900" algn="l" rtl="0">
              <a:lnSpc>
                <a:spcPct val="90000"/>
              </a:lnSpc>
              <a:spcBef>
                <a:spcPts val="1000"/>
              </a:spcBef>
              <a:spcAft>
                <a:spcPts val="0"/>
              </a:spcAft>
              <a:buClr>
                <a:schemeClr val="dk1"/>
              </a:buClr>
              <a:buSzPts val="2400"/>
              <a:buFont typeface="Arial"/>
              <a:buChar char="•"/>
            </a:pPr>
            <a:r>
              <a:rPr lang="en-US"/>
              <a:t>Built-in automatic failover for a group of databases (Solves Mirroring/LS/replication obstacle)</a:t>
            </a:r>
            <a:endParaRPr/>
          </a:p>
          <a:p>
            <a:pPr marL="0" lvl="0" indent="0" algn="l" rtl="0">
              <a:lnSpc>
                <a:spcPct val="90000"/>
              </a:lnSpc>
              <a:spcBef>
                <a:spcPts val="1000"/>
              </a:spcBef>
              <a:spcAft>
                <a:spcPts val="0"/>
              </a:spcAft>
              <a:buNone/>
            </a:pPr>
            <a:endParaRPr/>
          </a:p>
          <a:p>
            <a:pPr marL="342900" lvl="0" indent="-342900" algn="l" rtl="0">
              <a:lnSpc>
                <a:spcPct val="90000"/>
              </a:lnSpc>
              <a:spcBef>
                <a:spcPts val="1000"/>
              </a:spcBef>
              <a:spcAft>
                <a:spcPts val="0"/>
              </a:spcAft>
              <a:buClr>
                <a:schemeClr val="dk1"/>
              </a:buClr>
              <a:buSzPts val="2400"/>
              <a:buFont typeface="Arial"/>
              <a:buChar char="•"/>
            </a:pPr>
            <a:r>
              <a:rPr lang="en-US"/>
              <a:t>Relatively easy to leverage for upgrades</a:t>
            </a:r>
            <a:endParaRPr/>
          </a:p>
          <a:p>
            <a:pPr marL="0" lvl="0" indent="0" algn="l" rtl="0">
              <a:lnSpc>
                <a:spcPct val="90000"/>
              </a:lnSpc>
              <a:spcBef>
                <a:spcPts val="1000"/>
              </a:spcBef>
              <a:spcAft>
                <a:spcPts val="0"/>
              </a:spcAft>
              <a:buNone/>
            </a:pPr>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17"/>
        <p:cNvGrpSpPr/>
        <p:nvPr/>
      </p:nvGrpSpPr>
      <p:grpSpPr>
        <a:xfrm>
          <a:off x="0" y="0"/>
          <a:ext cx="0" cy="0"/>
          <a:chOff x="0" y="0"/>
          <a:chExt cx="0" cy="0"/>
        </a:xfrm>
      </p:grpSpPr>
      <p:sp>
        <p:nvSpPr>
          <p:cNvPr id="918" name="Google Shape;918;g2faa10bbf41_0_48"/>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19" name="Google Shape;919;g2faa10bbf41_0_48"/>
          <p:cNvSpPr/>
          <p:nvPr/>
        </p:nvSpPr>
        <p:spPr>
          <a:xfrm rot="10800000" flipH="1">
            <a:off x="2" y="55"/>
            <a:ext cx="12192000" cy="1575900"/>
          </a:xfrm>
          <a:prstGeom prst="rect">
            <a:avLst/>
          </a:prstGeom>
          <a:gradFill>
            <a:gsLst>
              <a:gs pos="0">
                <a:srgbClr val="000000">
                  <a:alpha val="95686"/>
                </a:srgbClr>
              </a:gs>
              <a:gs pos="100000">
                <a:srgbClr val="2F5496"/>
              </a:gs>
            </a:gsLst>
            <a:lin ang="59999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20" name="Google Shape;920;g2faa10bbf41_0_48"/>
          <p:cNvSpPr/>
          <p:nvPr/>
        </p:nvSpPr>
        <p:spPr>
          <a:xfrm>
            <a:off x="0" y="0"/>
            <a:ext cx="8128800" cy="1575600"/>
          </a:xfrm>
          <a:prstGeom prst="rect">
            <a:avLst/>
          </a:prstGeom>
          <a:gradFill>
            <a:gsLst>
              <a:gs pos="0">
                <a:srgbClr val="4472C4">
                  <a:alpha val="40784"/>
                </a:srgbClr>
              </a:gs>
              <a:gs pos="74000">
                <a:srgbClr val="8DA9DB">
                  <a:alpha val="0"/>
                </a:srgbClr>
              </a:gs>
              <a:gs pos="100000">
                <a:srgbClr val="8DA9DB">
                  <a:alpha val="0"/>
                </a:srgbClr>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21" name="Google Shape;921;g2faa10bbf41_0_48"/>
          <p:cNvSpPr/>
          <p:nvPr/>
        </p:nvSpPr>
        <p:spPr>
          <a:xfrm flipH="1">
            <a:off x="-1" y="-1"/>
            <a:ext cx="12192000" cy="1574400"/>
          </a:xfrm>
          <a:prstGeom prst="rect">
            <a:avLst/>
          </a:prstGeom>
          <a:gradFill>
            <a:gsLst>
              <a:gs pos="0">
                <a:srgbClr val="000000">
                  <a:alpha val="62745"/>
                </a:srgbClr>
              </a:gs>
              <a:gs pos="78000">
                <a:srgbClr val="4472C4">
                  <a:alpha val="14901"/>
                </a:srgbClr>
              </a:gs>
              <a:gs pos="100000">
                <a:srgbClr val="4472C4">
                  <a:alpha val="14901"/>
                </a:srgbClr>
              </a:gs>
            </a:gsLst>
            <a:lin ang="1560015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22" name="Google Shape;922;g2faa10bbf41_0_48"/>
          <p:cNvSpPr txBox="1">
            <a:spLocks noGrp="1"/>
          </p:cNvSpPr>
          <p:nvPr>
            <p:ph type="ctrTitle"/>
          </p:nvPr>
        </p:nvSpPr>
        <p:spPr>
          <a:xfrm>
            <a:off x="699713" y="248038"/>
            <a:ext cx="11404800" cy="1159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rPr>
              <a:t>High Availability/Disaster Recovery</a:t>
            </a:r>
            <a:endParaRPr sz="3700" b="1">
              <a:solidFill>
                <a:srgbClr val="FFFFFF"/>
              </a:solidFill>
            </a:endParaRPr>
          </a:p>
        </p:txBody>
      </p:sp>
      <p:sp>
        <p:nvSpPr>
          <p:cNvPr id="923" name="Google Shape;923;g2faa10bbf41_0_48"/>
          <p:cNvSpPr txBox="1">
            <a:spLocks noGrp="1"/>
          </p:cNvSpPr>
          <p:nvPr>
            <p:ph type="subTitle" idx="1"/>
          </p:nvPr>
        </p:nvSpPr>
        <p:spPr>
          <a:xfrm>
            <a:off x="1524000" y="1822347"/>
            <a:ext cx="9144000" cy="4507500"/>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400"/>
              <a:buNone/>
            </a:pPr>
            <a:r>
              <a:rPr lang="en-US"/>
              <a:t>Summary of Availability Group Positives</a:t>
            </a:r>
            <a:endParaRPr/>
          </a:p>
          <a:p>
            <a:pPr marL="0" lvl="0" indent="0" algn="l" rtl="0">
              <a:lnSpc>
                <a:spcPct val="90000"/>
              </a:lnSpc>
              <a:spcBef>
                <a:spcPts val="1000"/>
              </a:spcBef>
              <a:spcAft>
                <a:spcPts val="0"/>
              </a:spcAft>
              <a:buNone/>
            </a:pPr>
            <a:endParaRPr/>
          </a:p>
          <a:p>
            <a:pPr marL="457200" lvl="0" indent="-152400" algn="l" rtl="0">
              <a:spcBef>
                <a:spcPts val="1000"/>
              </a:spcBef>
              <a:spcAft>
                <a:spcPts val="0"/>
              </a:spcAft>
              <a:buSzPts val="2400"/>
              <a:buChar char="•"/>
            </a:pPr>
            <a:r>
              <a:rPr lang="en-US"/>
              <a:t>Automatic page repair from a secondary under certain conditions</a:t>
            </a:r>
            <a:endParaRPr/>
          </a:p>
          <a:p>
            <a:pPr marL="457200" lvl="0" indent="0" algn="l" rtl="0">
              <a:spcBef>
                <a:spcPts val="1000"/>
              </a:spcBef>
              <a:spcAft>
                <a:spcPts val="0"/>
              </a:spcAft>
              <a:buNone/>
            </a:pPr>
            <a:endParaRPr/>
          </a:p>
          <a:p>
            <a:pPr marL="457200" lvl="0" indent="-152400" algn="l" rtl="0">
              <a:spcBef>
                <a:spcPts val="1000"/>
              </a:spcBef>
              <a:spcAft>
                <a:spcPts val="0"/>
              </a:spcAft>
              <a:buSzPts val="2400"/>
              <a:buChar char="•"/>
            </a:pPr>
            <a:r>
              <a:rPr lang="en-US"/>
              <a:t>Manage objects outside the database by contained AGs(SQL 2022)</a:t>
            </a:r>
            <a:endParaRPr/>
          </a:p>
          <a:p>
            <a:pPr marL="457200" lvl="0" indent="0" algn="l" rtl="0">
              <a:spcBef>
                <a:spcPts val="1000"/>
              </a:spcBef>
              <a:spcAft>
                <a:spcPts val="0"/>
              </a:spcAft>
              <a:buNone/>
            </a:pPr>
            <a:endParaRPr/>
          </a:p>
          <a:p>
            <a:pPr marL="457200" lvl="0" indent="-152400" algn="l" rtl="0">
              <a:spcBef>
                <a:spcPts val="1000"/>
              </a:spcBef>
              <a:spcAft>
                <a:spcPts val="0"/>
              </a:spcAft>
              <a:buSzPts val="2400"/>
              <a:buChar char="•"/>
            </a:pPr>
            <a:r>
              <a:rPr lang="en-US"/>
              <a:t>Query Store on readable secondaries (SQL 2022)</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69"/>
        <p:cNvGrpSpPr/>
        <p:nvPr/>
      </p:nvGrpSpPr>
      <p:grpSpPr>
        <a:xfrm>
          <a:off x="0" y="0"/>
          <a:ext cx="0" cy="0"/>
          <a:chOff x="0" y="0"/>
          <a:chExt cx="0" cy="0"/>
        </a:xfrm>
      </p:grpSpPr>
      <p:sp>
        <p:nvSpPr>
          <p:cNvPr id="970" name="Google Shape;970;g2ff02207681_0_10"/>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71" name="Google Shape;971;g2ff02207681_0_10"/>
          <p:cNvSpPr/>
          <p:nvPr/>
        </p:nvSpPr>
        <p:spPr>
          <a:xfrm rot="10800000" flipH="1">
            <a:off x="2" y="55"/>
            <a:ext cx="12192000" cy="1575900"/>
          </a:xfrm>
          <a:prstGeom prst="rect">
            <a:avLst/>
          </a:prstGeom>
          <a:gradFill>
            <a:gsLst>
              <a:gs pos="0">
                <a:srgbClr val="000000">
                  <a:alpha val="95686"/>
                </a:srgbClr>
              </a:gs>
              <a:gs pos="100000">
                <a:srgbClr val="2F5496"/>
              </a:gs>
            </a:gsLst>
            <a:lin ang="59999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72" name="Google Shape;972;g2ff02207681_0_10"/>
          <p:cNvSpPr/>
          <p:nvPr/>
        </p:nvSpPr>
        <p:spPr>
          <a:xfrm>
            <a:off x="0" y="0"/>
            <a:ext cx="8128800" cy="1575600"/>
          </a:xfrm>
          <a:prstGeom prst="rect">
            <a:avLst/>
          </a:prstGeom>
          <a:gradFill>
            <a:gsLst>
              <a:gs pos="0">
                <a:srgbClr val="4472C4">
                  <a:alpha val="40784"/>
                </a:srgbClr>
              </a:gs>
              <a:gs pos="74000">
                <a:srgbClr val="8DA9DB">
                  <a:alpha val="0"/>
                </a:srgbClr>
              </a:gs>
              <a:gs pos="100000">
                <a:srgbClr val="8DA9DB">
                  <a:alpha val="0"/>
                </a:srgbClr>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73" name="Google Shape;973;g2ff02207681_0_10"/>
          <p:cNvSpPr/>
          <p:nvPr/>
        </p:nvSpPr>
        <p:spPr>
          <a:xfrm flipH="1">
            <a:off x="-1" y="-1"/>
            <a:ext cx="12192000" cy="1574400"/>
          </a:xfrm>
          <a:prstGeom prst="rect">
            <a:avLst/>
          </a:prstGeom>
          <a:gradFill>
            <a:gsLst>
              <a:gs pos="0">
                <a:srgbClr val="000000">
                  <a:alpha val="62745"/>
                </a:srgbClr>
              </a:gs>
              <a:gs pos="78000">
                <a:srgbClr val="4472C4">
                  <a:alpha val="14901"/>
                </a:srgbClr>
              </a:gs>
              <a:gs pos="100000">
                <a:srgbClr val="4472C4">
                  <a:alpha val="14901"/>
                </a:srgbClr>
              </a:gs>
            </a:gsLst>
            <a:lin ang="1560015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74" name="Google Shape;974;g2ff02207681_0_10"/>
          <p:cNvSpPr txBox="1">
            <a:spLocks noGrp="1"/>
          </p:cNvSpPr>
          <p:nvPr>
            <p:ph type="ctrTitle"/>
          </p:nvPr>
        </p:nvSpPr>
        <p:spPr>
          <a:xfrm>
            <a:off x="699713" y="248038"/>
            <a:ext cx="11404800" cy="1159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rPr>
              <a:t>High Availability/Disaster Recovery</a:t>
            </a:r>
            <a:endParaRPr sz="3700" b="1">
              <a:solidFill>
                <a:srgbClr val="FFFFFF"/>
              </a:solidFill>
            </a:endParaRPr>
          </a:p>
        </p:txBody>
      </p:sp>
      <p:sp>
        <p:nvSpPr>
          <p:cNvPr id="975" name="Google Shape;975;g2ff02207681_0_10"/>
          <p:cNvSpPr txBox="1">
            <a:spLocks noGrp="1"/>
          </p:cNvSpPr>
          <p:nvPr>
            <p:ph type="subTitle" idx="1"/>
          </p:nvPr>
        </p:nvSpPr>
        <p:spPr>
          <a:xfrm>
            <a:off x="1524000" y="1822347"/>
            <a:ext cx="9144000" cy="4507500"/>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400"/>
              <a:buNone/>
            </a:pPr>
            <a:r>
              <a:rPr lang="en-US"/>
              <a:t>Multi-subnet in AWS IaaS</a:t>
            </a:r>
            <a:endParaRPr/>
          </a:p>
          <a:p>
            <a:pPr marL="0" lvl="0" indent="0" algn="l" rtl="0">
              <a:lnSpc>
                <a:spcPct val="90000"/>
              </a:lnSpc>
              <a:spcBef>
                <a:spcPts val="1000"/>
              </a:spcBef>
              <a:spcAft>
                <a:spcPts val="0"/>
              </a:spcAft>
              <a:buClr>
                <a:schemeClr val="dk1"/>
              </a:buClr>
              <a:buSzPts val="2400"/>
              <a:buNone/>
            </a:pPr>
            <a:endParaRPr/>
          </a:p>
          <a:p>
            <a:pPr marL="0" lvl="0" indent="0" algn="l" rtl="0">
              <a:lnSpc>
                <a:spcPct val="90000"/>
              </a:lnSpc>
              <a:spcBef>
                <a:spcPts val="1000"/>
              </a:spcBef>
              <a:spcAft>
                <a:spcPts val="0"/>
              </a:spcAft>
              <a:buClr>
                <a:schemeClr val="dk1"/>
              </a:buClr>
              <a:buSzPts val="2400"/>
              <a:buNone/>
            </a:pPr>
            <a:r>
              <a:rPr lang="en-US" u="sng">
                <a:solidFill>
                  <a:schemeClr val="hlink"/>
                </a:solidFill>
                <a:hlinkClick r:id="rId3"/>
              </a:rPr>
              <a:t>https://bit.ly/3YwYSZi</a:t>
            </a:r>
            <a:r>
              <a:rPr lang="en-US"/>
              <a:t> AWS Documentation</a:t>
            </a:r>
            <a:endParaRPr/>
          </a:p>
          <a:p>
            <a:pPr marL="342900" lvl="0" indent="-342900" algn="l" rtl="0">
              <a:lnSpc>
                <a:spcPct val="90000"/>
              </a:lnSpc>
              <a:spcBef>
                <a:spcPts val="1000"/>
              </a:spcBef>
              <a:spcAft>
                <a:spcPts val="0"/>
              </a:spcAft>
              <a:buClr>
                <a:schemeClr val="dk1"/>
              </a:buClr>
              <a:buSzPts val="2400"/>
              <a:buFont typeface="Arial"/>
              <a:buChar char="•"/>
            </a:pPr>
            <a:r>
              <a:rPr lang="en-US"/>
              <a:t>Requires the AG to be multi-subnet.</a:t>
            </a:r>
            <a:endParaRPr/>
          </a:p>
          <a:p>
            <a:pPr marL="342900" lvl="0" indent="-342900" algn="l" rtl="0">
              <a:lnSpc>
                <a:spcPct val="90000"/>
              </a:lnSpc>
              <a:spcBef>
                <a:spcPts val="1000"/>
              </a:spcBef>
              <a:spcAft>
                <a:spcPts val="0"/>
              </a:spcAft>
              <a:buSzPts val="2400"/>
              <a:buChar char="•"/>
            </a:pPr>
            <a:r>
              <a:rPr lang="en-US"/>
              <a:t>Strongly suggested to use multiple Availability Zones.</a:t>
            </a:r>
            <a:endParaRPr/>
          </a:p>
          <a:p>
            <a:pPr marL="342900" lvl="0" indent="-342900" algn="l" rtl="0">
              <a:lnSpc>
                <a:spcPct val="90000"/>
              </a:lnSpc>
              <a:spcBef>
                <a:spcPts val="1000"/>
              </a:spcBef>
              <a:spcAft>
                <a:spcPts val="0"/>
              </a:spcAft>
              <a:buClr>
                <a:schemeClr val="dk1"/>
              </a:buClr>
              <a:buSzPts val="2400"/>
              <a:buFont typeface="Arial"/>
              <a:buChar char="•"/>
            </a:pPr>
            <a:r>
              <a:rPr lang="en-US"/>
              <a:t>EVERY ec2 instance in the AG has to be in its own subnet.</a:t>
            </a:r>
            <a:endParaRPr/>
          </a:p>
          <a:p>
            <a:pPr marL="342900" lvl="0" indent="-342900" algn="l" rtl="0">
              <a:lnSpc>
                <a:spcPct val="90000"/>
              </a:lnSpc>
              <a:spcBef>
                <a:spcPts val="1000"/>
              </a:spcBef>
              <a:spcAft>
                <a:spcPts val="0"/>
              </a:spcAft>
              <a:buSzPts val="2400"/>
              <a:buChar char="•"/>
            </a:pPr>
            <a:r>
              <a:rPr lang="en-US"/>
              <a:t>Storage can be ebs or FSx Netapp for ONTAP.</a:t>
            </a:r>
            <a:endParaRPr/>
          </a:p>
          <a:p>
            <a:pPr marL="0" lvl="0" indent="0" algn="l" rtl="0">
              <a:lnSpc>
                <a:spcPct val="90000"/>
              </a:lnSpc>
              <a:spcBef>
                <a:spcPts val="1000"/>
              </a:spcBef>
              <a:spcAft>
                <a:spcPts val="0"/>
              </a:spcAft>
              <a:buNone/>
            </a:pPr>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80"/>
        <p:cNvGrpSpPr/>
        <p:nvPr/>
      </p:nvGrpSpPr>
      <p:grpSpPr>
        <a:xfrm>
          <a:off x="0" y="0"/>
          <a:ext cx="0" cy="0"/>
          <a:chOff x="0" y="0"/>
          <a:chExt cx="0" cy="0"/>
        </a:xfrm>
      </p:grpSpPr>
      <p:sp>
        <p:nvSpPr>
          <p:cNvPr id="981" name="Google Shape;981;p54"/>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82" name="Google Shape;982;p54"/>
          <p:cNvSpPr/>
          <p:nvPr/>
        </p:nvSpPr>
        <p:spPr>
          <a:xfrm rot="10800000" flipH="1">
            <a:off x="2" y="0"/>
            <a:ext cx="12191998" cy="1575955"/>
          </a:xfrm>
          <a:prstGeom prst="rect">
            <a:avLst/>
          </a:prstGeom>
          <a:gradFill>
            <a:gsLst>
              <a:gs pos="0">
                <a:srgbClr val="000000">
                  <a:alpha val="95686"/>
                </a:srgbClr>
              </a:gs>
              <a:gs pos="100000">
                <a:srgbClr val="2F5496"/>
              </a:gs>
            </a:gsLst>
            <a:lin ang="60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83" name="Google Shape;983;p54"/>
          <p:cNvSpPr/>
          <p:nvPr/>
        </p:nvSpPr>
        <p:spPr>
          <a:xfrm>
            <a:off x="0" y="0"/>
            <a:ext cx="8128856" cy="1575461"/>
          </a:xfrm>
          <a:prstGeom prst="rect">
            <a:avLst/>
          </a:prstGeom>
          <a:gradFill>
            <a:gsLst>
              <a:gs pos="0">
                <a:srgbClr val="4472C4">
                  <a:alpha val="40784"/>
                </a:srgbClr>
              </a:gs>
              <a:gs pos="74000">
                <a:srgbClr val="8DA9DB">
                  <a:alpha val="0"/>
                </a:srgbClr>
              </a:gs>
              <a:gs pos="100000">
                <a:srgbClr val="8DA9DB">
                  <a:alpha val="0"/>
                </a:srgbClr>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84" name="Google Shape;984;p54"/>
          <p:cNvSpPr/>
          <p:nvPr/>
        </p:nvSpPr>
        <p:spPr>
          <a:xfrm flipH="1">
            <a:off x="-3" y="-1"/>
            <a:ext cx="12192002" cy="1574311"/>
          </a:xfrm>
          <a:prstGeom prst="rect">
            <a:avLst/>
          </a:prstGeom>
          <a:gradFill>
            <a:gsLst>
              <a:gs pos="0">
                <a:srgbClr val="000000">
                  <a:alpha val="62745"/>
                </a:srgbClr>
              </a:gs>
              <a:gs pos="78000">
                <a:srgbClr val="4472C4">
                  <a:alpha val="14901"/>
                </a:srgbClr>
              </a:gs>
              <a:gs pos="100000">
                <a:srgbClr val="4472C4">
                  <a:alpha val="14901"/>
                </a:srgbClr>
              </a:gs>
            </a:gsLst>
            <a:lin ang="156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85" name="Google Shape;985;p54"/>
          <p:cNvSpPr txBox="1">
            <a:spLocks noGrp="1"/>
          </p:cNvSpPr>
          <p:nvPr>
            <p:ph type="ctrTitle"/>
          </p:nvPr>
        </p:nvSpPr>
        <p:spPr>
          <a:xfrm>
            <a:off x="699713" y="248038"/>
            <a:ext cx="11404770" cy="1159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rPr>
              <a:t>High Availability/Disaster Recovery</a:t>
            </a:r>
            <a:endParaRPr sz="3700" b="1">
              <a:solidFill>
                <a:srgbClr val="FFFFFF"/>
              </a:solidFill>
            </a:endParaRPr>
          </a:p>
        </p:txBody>
      </p:sp>
      <p:sp>
        <p:nvSpPr>
          <p:cNvPr id="986" name="Google Shape;986;p54"/>
          <p:cNvSpPr txBox="1">
            <a:spLocks noGrp="1"/>
          </p:cNvSpPr>
          <p:nvPr>
            <p:ph type="subTitle" idx="1"/>
          </p:nvPr>
        </p:nvSpPr>
        <p:spPr>
          <a:xfrm>
            <a:off x="1524000" y="1822347"/>
            <a:ext cx="9144000" cy="4507431"/>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400"/>
              <a:buNone/>
            </a:pPr>
            <a:r>
              <a:rPr lang="en-US"/>
              <a:t>Things You Need to Make AGs Successful</a:t>
            </a:r>
            <a:endParaRPr/>
          </a:p>
          <a:p>
            <a:pPr marL="0" lvl="0" indent="0" algn="l" rtl="0">
              <a:lnSpc>
                <a:spcPct val="90000"/>
              </a:lnSpc>
              <a:spcBef>
                <a:spcPts val="1000"/>
              </a:spcBef>
              <a:spcAft>
                <a:spcPts val="0"/>
              </a:spcAft>
              <a:buClr>
                <a:schemeClr val="dk1"/>
              </a:buClr>
              <a:buSzPts val="2400"/>
              <a:buNone/>
            </a:pPr>
            <a:endParaRPr/>
          </a:p>
          <a:p>
            <a:pPr marL="342900" lvl="0" indent="-342900" algn="l" rtl="0">
              <a:lnSpc>
                <a:spcPct val="90000"/>
              </a:lnSpc>
              <a:spcBef>
                <a:spcPts val="1000"/>
              </a:spcBef>
              <a:spcAft>
                <a:spcPts val="0"/>
              </a:spcAft>
              <a:buClr>
                <a:schemeClr val="dk1"/>
              </a:buClr>
              <a:buSzPts val="2400"/>
              <a:buFont typeface="Arial"/>
              <a:buChar char="•"/>
            </a:pPr>
            <a:r>
              <a:rPr lang="en-US"/>
              <a:t>The proper team members </a:t>
            </a:r>
            <a:endParaRPr/>
          </a:p>
          <a:p>
            <a:pPr marL="914400" lvl="2" indent="0" algn="l" rtl="0">
              <a:lnSpc>
                <a:spcPct val="90000"/>
              </a:lnSpc>
              <a:spcBef>
                <a:spcPts val="1000"/>
              </a:spcBef>
              <a:spcAft>
                <a:spcPts val="0"/>
              </a:spcAft>
              <a:buClr>
                <a:schemeClr val="dk1"/>
              </a:buClr>
              <a:buSzPts val="2200"/>
              <a:buFont typeface="Arial"/>
              <a:buNone/>
            </a:pPr>
            <a:r>
              <a:rPr lang="en-US" sz="2200"/>
              <a:t>Multiple people who understanding Windows Clustering well</a:t>
            </a:r>
            <a:endParaRPr sz="2200"/>
          </a:p>
          <a:p>
            <a:pPr marL="914400" lvl="2" indent="0" algn="l" rtl="0">
              <a:lnSpc>
                <a:spcPct val="90000"/>
              </a:lnSpc>
              <a:spcBef>
                <a:spcPts val="1000"/>
              </a:spcBef>
              <a:spcAft>
                <a:spcPts val="0"/>
              </a:spcAft>
              <a:buSzPts val="2200"/>
              <a:buNone/>
            </a:pPr>
            <a:r>
              <a:rPr lang="en-US" sz="2200"/>
              <a:t>Multiple DBAs who understand the AG components well</a:t>
            </a:r>
            <a:endParaRPr sz="2200"/>
          </a:p>
          <a:p>
            <a:pPr marL="914400" lvl="2" indent="0" algn="l" rtl="0">
              <a:lnSpc>
                <a:spcPct val="90000"/>
              </a:lnSpc>
              <a:spcBef>
                <a:spcPts val="1000"/>
              </a:spcBef>
              <a:spcAft>
                <a:spcPts val="0"/>
              </a:spcAft>
              <a:buSzPts val="2200"/>
              <a:buNone/>
            </a:pPr>
            <a:r>
              <a:rPr lang="en-US" sz="2200"/>
              <a:t>Multiple network Subject Matter Experts</a:t>
            </a:r>
            <a:endParaRPr sz="2200"/>
          </a:p>
          <a:p>
            <a:pPr marL="914400" lvl="2" indent="0" algn="l" rtl="0">
              <a:lnSpc>
                <a:spcPct val="90000"/>
              </a:lnSpc>
              <a:spcBef>
                <a:spcPts val="1000"/>
              </a:spcBef>
              <a:spcAft>
                <a:spcPts val="0"/>
              </a:spcAft>
              <a:buSzPts val="2200"/>
              <a:buNone/>
            </a:pPr>
            <a:endParaRPr sz="2200"/>
          </a:p>
          <a:p>
            <a:pPr marL="0" lvl="0" indent="457200" algn="l" rtl="0">
              <a:lnSpc>
                <a:spcPct val="90000"/>
              </a:lnSpc>
              <a:spcBef>
                <a:spcPts val="1000"/>
              </a:spcBef>
              <a:spcAft>
                <a:spcPts val="0"/>
              </a:spcAft>
              <a:buNone/>
            </a:pPr>
            <a:r>
              <a:rPr lang="en-US"/>
              <a:t>Knowledge of cloud provider requirements for AGs in IaaS</a:t>
            </a:r>
            <a:endParaRPr/>
          </a:p>
          <a:p>
            <a:pPr marL="457200" lvl="0" indent="0" algn="l" rtl="0">
              <a:lnSpc>
                <a:spcPct val="90000"/>
              </a:lnSpc>
              <a:spcBef>
                <a:spcPts val="1000"/>
              </a:spcBef>
              <a:spcAft>
                <a:spcPts val="0"/>
              </a:spcAft>
              <a:buNone/>
            </a:pPr>
            <a:endParaRPr/>
          </a:p>
          <a:p>
            <a:pPr marL="0" lvl="0" indent="0" algn="l" rtl="0">
              <a:lnSpc>
                <a:spcPct val="90000"/>
              </a:lnSpc>
              <a:spcBef>
                <a:spcPts val="1000"/>
              </a:spcBef>
              <a:spcAft>
                <a:spcPts val="0"/>
              </a:spcAft>
              <a:buNone/>
            </a:pPr>
            <a:endParaRPr/>
          </a:p>
          <a:p>
            <a:pPr marL="0" lvl="0" indent="0" algn="l" rtl="0">
              <a:lnSpc>
                <a:spcPct val="90000"/>
              </a:lnSpc>
              <a:spcBef>
                <a:spcPts val="1000"/>
              </a:spcBef>
              <a:spcAft>
                <a:spcPts val="0"/>
              </a:spcAft>
              <a:buNone/>
            </a:pPr>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91"/>
        <p:cNvGrpSpPr/>
        <p:nvPr/>
      </p:nvGrpSpPr>
      <p:grpSpPr>
        <a:xfrm>
          <a:off x="0" y="0"/>
          <a:ext cx="0" cy="0"/>
          <a:chOff x="0" y="0"/>
          <a:chExt cx="0" cy="0"/>
        </a:xfrm>
      </p:grpSpPr>
      <p:sp>
        <p:nvSpPr>
          <p:cNvPr id="992" name="Google Shape;992;p55"/>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93" name="Google Shape;993;p55"/>
          <p:cNvSpPr/>
          <p:nvPr/>
        </p:nvSpPr>
        <p:spPr>
          <a:xfrm rot="10800000" flipH="1">
            <a:off x="2" y="0"/>
            <a:ext cx="12191998" cy="1575955"/>
          </a:xfrm>
          <a:prstGeom prst="rect">
            <a:avLst/>
          </a:prstGeom>
          <a:gradFill>
            <a:gsLst>
              <a:gs pos="0">
                <a:srgbClr val="000000">
                  <a:alpha val="95686"/>
                </a:srgbClr>
              </a:gs>
              <a:gs pos="100000">
                <a:srgbClr val="2F5496"/>
              </a:gs>
            </a:gsLst>
            <a:lin ang="60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94" name="Google Shape;994;p55"/>
          <p:cNvSpPr/>
          <p:nvPr/>
        </p:nvSpPr>
        <p:spPr>
          <a:xfrm>
            <a:off x="0" y="0"/>
            <a:ext cx="8128856" cy="1575461"/>
          </a:xfrm>
          <a:prstGeom prst="rect">
            <a:avLst/>
          </a:prstGeom>
          <a:gradFill>
            <a:gsLst>
              <a:gs pos="0">
                <a:srgbClr val="4472C4">
                  <a:alpha val="40784"/>
                </a:srgbClr>
              </a:gs>
              <a:gs pos="74000">
                <a:srgbClr val="8DA9DB">
                  <a:alpha val="0"/>
                </a:srgbClr>
              </a:gs>
              <a:gs pos="100000">
                <a:srgbClr val="8DA9DB">
                  <a:alpha val="0"/>
                </a:srgbClr>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95" name="Google Shape;995;p55"/>
          <p:cNvSpPr/>
          <p:nvPr/>
        </p:nvSpPr>
        <p:spPr>
          <a:xfrm flipH="1">
            <a:off x="-3" y="-1"/>
            <a:ext cx="12192002" cy="1574311"/>
          </a:xfrm>
          <a:prstGeom prst="rect">
            <a:avLst/>
          </a:prstGeom>
          <a:gradFill>
            <a:gsLst>
              <a:gs pos="0">
                <a:srgbClr val="000000">
                  <a:alpha val="62745"/>
                </a:srgbClr>
              </a:gs>
              <a:gs pos="78000">
                <a:srgbClr val="4472C4">
                  <a:alpha val="14901"/>
                </a:srgbClr>
              </a:gs>
              <a:gs pos="100000">
                <a:srgbClr val="4472C4">
                  <a:alpha val="14901"/>
                </a:srgbClr>
              </a:gs>
            </a:gsLst>
            <a:lin ang="156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96" name="Google Shape;996;p55"/>
          <p:cNvSpPr txBox="1">
            <a:spLocks noGrp="1"/>
          </p:cNvSpPr>
          <p:nvPr>
            <p:ph type="ctrTitle"/>
          </p:nvPr>
        </p:nvSpPr>
        <p:spPr>
          <a:xfrm>
            <a:off x="699713" y="248038"/>
            <a:ext cx="11060061" cy="11592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3700"/>
              <a:buFont typeface="Calibri"/>
              <a:buNone/>
            </a:pPr>
            <a:r>
              <a:rPr lang="en-US" sz="3700" b="1">
                <a:solidFill>
                  <a:schemeClr val="lt1"/>
                </a:solidFill>
              </a:rPr>
              <a:t>High Availability/Disaster Recovery</a:t>
            </a:r>
            <a:endParaRPr sz="3700" b="1">
              <a:solidFill>
                <a:srgbClr val="FFFFFF"/>
              </a:solidFill>
              <a:latin typeface="Calibri"/>
              <a:ea typeface="Calibri"/>
              <a:cs typeface="Calibri"/>
              <a:sym typeface="Calibri"/>
            </a:endParaRPr>
          </a:p>
        </p:txBody>
      </p:sp>
      <p:sp>
        <p:nvSpPr>
          <p:cNvPr id="997" name="Google Shape;997;p55"/>
          <p:cNvSpPr txBox="1">
            <a:spLocks noGrp="1"/>
          </p:cNvSpPr>
          <p:nvPr>
            <p:ph type="subTitle" idx="1"/>
          </p:nvPr>
        </p:nvSpPr>
        <p:spPr>
          <a:xfrm>
            <a:off x="360475" y="1574299"/>
            <a:ext cx="11327700" cy="45486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400"/>
              <a:buNone/>
            </a:pPr>
            <a:r>
              <a:rPr lang="en-US"/>
              <a:t>Accelerated Database Recovery(2019)</a:t>
            </a:r>
            <a:endParaRPr/>
          </a:p>
          <a:p>
            <a:pPr marL="0" lvl="0" indent="0" algn="l" rtl="0">
              <a:lnSpc>
                <a:spcPct val="90000"/>
              </a:lnSpc>
              <a:spcBef>
                <a:spcPts val="0"/>
              </a:spcBef>
              <a:spcAft>
                <a:spcPts val="0"/>
              </a:spcAft>
              <a:buClr>
                <a:schemeClr val="dk1"/>
              </a:buClr>
              <a:buSzPts val="2400"/>
              <a:buNone/>
            </a:pPr>
            <a:endParaRPr/>
          </a:p>
          <a:p>
            <a:pPr marL="0" lvl="0" indent="0" algn="l" rtl="0">
              <a:lnSpc>
                <a:spcPct val="90000"/>
              </a:lnSpc>
              <a:spcBef>
                <a:spcPts val="1000"/>
              </a:spcBef>
              <a:spcAft>
                <a:spcPts val="0"/>
              </a:spcAft>
              <a:buClr>
                <a:schemeClr val="dk1"/>
              </a:buClr>
              <a:buSzPts val="1200"/>
              <a:buNone/>
            </a:pPr>
            <a:r>
              <a:rPr lang="en-US" u="sng">
                <a:solidFill>
                  <a:schemeClr val="hlink"/>
                </a:solidFill>
                <a:hlinkClick r:id="rId3"/>
              </a:rPr>
              <a:t>https://www.mssqltips.com/sqlservertip/5971/accelerated-database-recovery-in-sql-server-2019/</a:t>
            </a:r>
            <a:r>
              <a:rPr lang="en-US"/>
              <a:t> </a:t>
            </a:r>
            <a:endParaRPr/>
          </a:p>
          <a:p>
            <a:pPr marL="0" lvl="0" indent="0" algn="l" rtl="0">
              <a:lnSpc>
                <a:spcPct val="90000"/>
              </a:lnSpc>
              <a:spcBef>
                <a:spcPts val="1000"/>
              </a:spcBef>
              <a:spcAft>
                <a:spcPts val="0"/>
              </a:spcAft>
              <a:buClr>
                <a:schemeClr val="dk1"/>
              </a:buClr>
              <a:buSzPts val="2400"/>
              <a:buNone/>
            </a:pPr>
            <a:endParaRPr/>
          </a:p>
          <a:p>
            <a:pPr marL="457200" lvl="0" indent="-381000" algn="l" rtl="0">
              <a:lnSpc>
                <a:spcPct val="90000"/>
              </a:lnSpc>
              <a:spcBef>
                <a:spcPts val="1000"/>
              </a:spcBef>
              <a:spcAft>
                <a:spcPts val="0"/>
              </a:spcAft>
              <a:buSzPts val="2400"/>
              <a:buAutoNum type="arabicPeriod"/>
            </a:pPr>
            <a:r>
              <a:rPr lang="en-US"/>
              <a:t>Uses the “persisted version store” in the user DB and a new SLOG (secondary Log) to do a logical revert</a:t>
            </a:r>
          </a:p>
          <a:p>
            <a:pPr marL="457200" lvl="0" indent="-381000" algn="l" rtl="0">
              <a:lnSpc>
                <a:spcPct val="90000"/>
              </a:lnSpc>
              <a:spcBef>
                <a:spcPts val="1000"/>
              </a:spcBef>
              <a:spcAft>
                <a:spcPts val="0"/>
              </a:spcAft>
              <a:buSzPts val="2400"/>
              <a:buAutoNum type="arabicPeriod"/>
            </a:pPr>
            <a:r>
              <a:rPr lang="en-US"/>
              <a:t>This means not having to read through the transaction log to determine transaction state and then rolling back or rolling forward each transaction.</a:t>
            </a:r>
            <a:endParaRPr/>
          </a:p>
          <a:p>
            <a:pPr marL="457200" lvl="0" indent="-381000" algn="l" rtl="0">
              <a:lnSpc>
                <a:spcPct val="90000"/>
              </a:lnSpc>
              <a:spcBef>
                <a:spcPts val="0"/>
              </a:spcBef>
              <a:spcAft>
                <a:spcPts val="0"/>
              </a:spcAft>
              <a:buSzPts val="2400"/>
              <a:buAutoNum type="arabicPeriod"/>
            </a:pPr>
            <a:r>
              <a:rPr lang="en-US"/>
              <a:t>Off by default</a:t>
            </a:r>
            <a:endParaRPr/>
          </a:p>
          <a:p>
            <a:pPr marL="0" lvl="0" indent="0" algn="l" rtl="0">
              <a:lnSpc>
                <a:spcPct val="90000"/>
              </a:lnSpc>
              <a:spcBef>
                <a:spcPts val="1000"/>
              </a:spcBef>
              <a:spcAft>
                <a:spcPts val="0"/>
              </a:spcAft>
              <a:buClr>
                <a:schemeClr val="dk1"/>
              </a:buClr>
              <a:buSzPts val="2400"/>
              <a:buNone/>
            </a:pPr>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02"/>
        <p:cNvGrpSpPr/>
        <p:nvPr/>
      </p:nvGrpSpPr>
      <p:grpSpPr>
        <a:xfrm>
          <a:off x="0" y="0"/>
          <a:ext cx="0" cy="0"/>
          <a:chOff x="0" y="0"/>
          <a:chExt cx="0" cy="0"/>
        </a:xfrm>
      </p:grpSpPr>
      <p:sp>
        <p:nvSpPr>
          <p:cNvPr id="1003" name="Google Shape;1003;g30f0d43213e_0_53"/>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04" name="Google Shape;1004;g30f0d43213e_0_53"/>
          <p:cNvSpPr/>
          <p:nvPr/>
        </p:nvSpPr>
        <p:spPr>
          <a:xfrm rot="10800000" flipH="1">
            <a:off x="2" y="55"/>
            <a:ext cx="12192000" cy="1575900"/>
          </a:xfrm>
          <a:prstGeom prst="rect">
            <a:avLst/>
          </a:prstGeom>
          <a:gradFill>
            <a:gsLst>
              <a:gs pos="0">
                <a:srgbClr val="000000">
                  <a:alpha val="95686"/>
                </a:srgbClr>
              </a:gs>
              <a:gs pos="100000">
                <a:srgbClr val="2F5496"/>
              </a:gs>
            </a:gsLst>
            <a:lin ang="59999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05" name="Google Shape;1005;g30f0d43213e_0_53"/>
          <p:cNvSpPr/>
          <p:nvPr/>
        </p:nvSpPr>
        <p:spPr>
          <a:xfrm>
            <a:off x="0" y="0"/>
            <a:ext cx="8128800" cy="1575600"/>
          </a:xfrm>
          <a:prstGeom prst="rect">
            <a:avLst/>
          </a:prstGeom>
          <a:gradFill>
            <a:gsLst>
              <a:gs pos="0">
                <a:srgbClr val="4472C4">
                  <a:alpha val="40784"/>
                </a:srgbClr>
              </a:gs>
              <a:gs pos="74000">
                <a:srgbClr val="8DA9DB">
                  <a:alpha val="0"/>
                </a:srgbClr>
              </a:gs>
              <a:gs pos="100000">
                <a:srgbClr val="8DA9DB">
                  <a:alpha val="0"/>
                </a:srgbClr>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06" name="Google Shape;1006;g30f0d43213e_0_53"/>
          <p:cNvSpPr/>
          <p:nvPr/>
        </p:nvSpPr>
        <p:spPr>
          <a:xfrm flipH="1">
            <a:off x="-1" y="-1"/>
            <a:ext cx="12192000" cy="1574400"/>
          </a:xfrm>
          <a:prstGeom prst="rect">
            <a:avLst/>
          </a:prstGeom>
          <a:gradFill>
            <a:gsLst>
              <a:gs pos="0">
                <a:srgbClr val="000000">
                  <a:alpha val="62745"/>
                </a:srgbClr>
              </a:gs>
              <a:gs pos="78000">
                <a:srgbClr val="4472C4">
                  <a:alpha val="14901"/>
                </a:srgbClr>
              </a:gs>
              <a:gs pos="100000">
                <a:srgbClr val="4472C4">
                  <a:alpha val="14901"/>
                </a:srgbClr>
              </a:gs>
            </a:gsLst>
            <a:lin ang="1560015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07" name="Google Shape;1007;g30f0d43213e_0_53"/>
          <p:cNvSpPr txBox="1">
            <a:spLocks noGrp="1"/>
          </p:cNvSpPr>
          <p:nvPr>
            <p:ph type="ctrTitle"/>
          </p:nvPr>
        </p:nvSpPr>
        <p:spPr>
          <a:xfrm>
            <a:off x="699713" y="248038"/>
            <a:ext cx="11060100" cy="11592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3700"/>
              <a:buFont typeface="Calibri"/>
              <a:buNone/>
            </a:pPr>
            <a:r>
              <a:rPr lang="en-US" sz="3700" b="1">
                <a:solidFill>
                  <a:schemeClr val="lt1"/>
                </a:solidFill>
              </a:rPr>
              <a:t>High Availability/Disaster Recovery</a:t>
            </a:r>
            <a:endParaRPr sz="3700" b="1">
              <a:solidFill>
                <a:srgbClr val="FFFFFF"/>
              </a:solidFill>
              <a:latin typeface="Calibri"/>
              <a:ea typeface="Calibri"/>
              <a:cs typeface="Calibri"/>
              <a:sym typeface="Calibri"/>
            </a:endParaRPr>
          </a:p>
        </p:txBody>
      </p:sp>
      <p:pic>
        <p:nvPicPr>
          <p:cNvPr id="1008" name="Google Shape;1008;g30f0d43213e_0_53" descr="Text&#10;&#10;Description automatically generated with low confidence"/>
          <p:cNvPicPr preferRelativeResize="0"/>
          <p:nvPr/>
        </p:nvPicPr>
        <p:blipFill rotWithShape="1">
          <a:blip r:embed="rId3">
            <a:alphaModFix/>
          </a:blip>
          <a:srcRect/>
          <a:stretch/>
        </p:blipFill>
        <p:spPr>
          <a:xfrm>
            <a:off x="346125" y="2799573"/>
            <a:ext cx="11327548" cy="2803569"/>
          </a:xfrm>
          <a:prstGeom prst="rect">
            <a:avLst/>
          </a:prstGeom>
          <a:noFill/>
          <a:ln>
            <a:noFill/>
          </a:ln>
        </p:spPr>
      </p:pic>
      <p:sp>
        <p:nvSpPr>
          <p:cNvPr id="1009" name="Google Shape;1009;g30f0d43213e_0_53"/>
          <p:cNvSpPr txBox="1">
            <a:spLocks noGrp="1"/>
          </p:cNvSpPr>
          <p:nvPr>
            <p:ph type="subTitle" idx="1"/>
          </p:nvPr>
        </p:nvSpPr>
        <p:spPr>
          <a:xfrm>
            <a:off x="346200" y="1647676"/>
            <a:ext cx="11327400" cy="7752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400"/>
              <a:buNone/>
            </a:pPr>
            <a:r>
              <a:rPr lang="en-US"/>
              <a:t>Accelerated Database Recovery(2019)</a:t>
            </a:r>
            <a:endParaRPr/>
          </a:p>
          <a:p>
            <a:pPr marL="0" lvl="0" indent="0" algn="ctr" rtl="0">
              <a:lnSpc>
                <a:spcPct val="90000"/>
              </a:lnSpc>
              <a:spcBef>
                <a:spcPts val="1000"/>
              </a:spcBef>
              <a:spcAft>
                <a:spcPts val="0"/>
              </a:spcAft>
              <a:buClr>
                <a:schemeClr val="dk1"/>
              </a:buClr>
              <a:buSzPts val="2400"/>
              <a:buNone/>
            </a:pPr>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14"/>
        <p:cNvGrpSpPr/>
        <p:nvPr/>
      </p:nvGrpSpPr>
      <p:grpSpPr>
        <a:xfrm>
          <a:off x="0" y="0"/>
          <a:ext cx="0" cy="0"/>
          <a:chOff x="0" y="0"/>
          <a:chExt cx="0" cy="0"/>
        </a:xfrm>
      </p:grpSpPr>
      <p:sp>
        <p:nvSpPr>
          <p:cNvPr id="1015" name="Google Shape;1015;p56"/>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16" name="Google Shape;1016;p56"/>
          <p:cNvSpPr/>
          <p:nvPr/>
        </p:nvSpPr>
        <p:spPr>
          <a:xfrm rot="10800000" flipH="1">
            <a:off x="2" y="0"/>
            <a:ext cx="12191998" cy="1575955"/>
          </a:xfrm>
          <a:prstGeom prst="rect">
            <a:avLst/>
          </a:prstGeom>
          <a:gradFill>
            <a:gsLst>
              <a:gs pos="0">
                <a:srgbClr val="000000">
                  <a:alpha val="95686"/>
                </a:srgbClr>
              </a:gs>
              <a:gs pos="100000">
                <a:srgbClr val="2F5496"/>
              </a:gs>
            </a:gsLst>
            <a:lin ang="60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17" name="Google Shape;1017;p56"/>
          <p:cNvSpPr/>
          <p:nvPr/>
        </p:nvSpPr>
        <p:spPr>
          <a:xfrm>
            <a:off x="0" y="0"/>
            <a:ext cx="8128856" cy="1575461"/>
          </a:xfrm>
          <a:prstGeom prst="rect">
            <a:avLst/>
          </a:prstGeom>
          <a:gradFill>
            <a:gsLst>
              <a:gs pos="0">
                <a:srgbClr val="4472C4">
                  <a:alpha val="40784"/>
                </a:srgbClr>
              </a:gs>
              <a:gs pos="74000">
                <a:srgbClr val="8DA9DB">
                  <a:alpha val="0"/>
                </a:srgbClr>
              </a:gs>
              <a:gs pos="100000">
                <a:srgbClr val="8DA9DB">
                  <a:alpha val="0"/>
                </a:srgbClr>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18" name="Google Shape;1018;p56"/>
          <p:cNvSpPr/>
          <p:nvPr/>
        </p:nvSpPr>
        <p:spPr>
          <a:xfrm flipH="1">
            <a:off x="-3" y="-1"/>
            <a:ext cx="12192002" cy="1574311"/>
          </a:xfrm>
          <a:prstGeom prst="rect">
            <a:avLst/>
          </a:prstGeom>
          <a:gradFill>
            <a:gsLst>
              <a:gs pos="0">
                <a:srgbClr val="000000">
                  <a:alpha val="62745"/>
                </a:srgbClr>
              </a:gs>
              <a:gs pos="78000">
                <a:srgbClr val="4472C4">
                  <a:alpha val="14901"/>
                </a:srgbClr>
              </a:gs>
              <a:gs pos="100000">
                <a:srgbClr val="4472C4">
                  <a:alpha val="14901"/>
                </a:srgbClr>
              </a:gs>
            </a:gsLst>
            <a:lin ang="156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19" name="Google Shape;1019;p56"/>
          <p:cNvSpPr txBox="1">
            <a:spLocks noGrp="1"/>
          </p:cNvSpPr>
          <p:nvPr>
            <p:ph type="ctrTitle"/>
          </p:nvPr>
        </p:nvSpPr>
        <p:spPr>
          <a:xfrm>
            <a:off x="699713" y="248038"/>
            <a:ext cx="11060061" cy="1159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Accelerated Database Recovery</a:t>
            </a:r>
            <a:endParaRPr sz="3700" b="1">
              <a:solidFill>
                <a:srgbClr val="FFFFFF"/>
              </a:solidFill>
              <a:latin typeface="Calibri"/>
              <a:ea typeface="Calibri"/>
              <a:cs typeface="Calibri"/>
              <a:sym typeface="Calibri"/>
            </a:endParaRPr>
          </a:p>
        </p:txBody>
      </p:sp>
      <p:sp>
        <p:nvSpPr>
          <p:cNvPr id="1020" name="Google Shape;1020;p56"/>
          <p:cNvSpPr txBox="1">
            <a:spLocks noGrp="1"/>
          </p:cNvSpPr>
          <p:nvPr>
            <p:ph type="subTitle" idx="1"/>
          </p:nvPr>
        </p:nvSpPr>
        <p:spPr>
          <a:xfrm>
            <a:off x="432226" y="1655276"/>
            <a:ext cx="11327548" cy="4657404"/>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400"/>
              <a:buNone/>
            </a:pPr>
            <a:r>
              <a:rPr lang="en-US"/>
              <a:t>Enhancements in SQL Server 2022</a:t>
            </a:r>
            <a:endParaRPr/>
          </a:p>
          <a:p>
            <a:pPr marL="0" lvl="0" indent="0" algn="l" rtl="0">
              <a:lnSpc>
                <a:spcPct val="90000"/>
              </a:lnSpc>
              <a:spcBef>
                <a:spcPts val="1000"/>
              </a:spcBef>
              <a:spcAft>
                <a:spcPts val="0"/>
              </a:spcAft>
              <a:buClr>
                <a:schemeClr val="dk1"/>
              </a:buClr>
              <a:buSzPts val="2400"/>
              <a:buNone/>
            </a:pPr>
            <a:endParaRPr/>
          </a:p>
          <a:p>
            <a:pPr marL="0" lvl="0" indent="0" algn="l" rtl="0">
              <a:lnSpc>
                <a:spcPct val="90000"/>
              </a:lnSpc>
              <a:spcBef>
                <a:spcPts val="1000"/>
              </a:spcBef>
              <a:spcAft>
                <a:spcPts val="0"/>
              </a:spcAft>
              <a:buClr>
                <a:schemeClr val="dk1"/>
              </a:buClr>
              <a:buSzPts val="2400"/>
              <a:buNone/>
            </a:pPr>
            <a:r>
              <a:rPr lang="en-US"/>
              <a:t>New </a:t>
            </a:r>
            <a:r>
              <a:rPr lang="en-US" err="1"/>
              <a:t>sp_configure</a:t>
            </a:r>
            <a:r>
              <a:rPr lang="en-US"/>
              <a:t> options:</a:t>
            </a:r>
            <a:endParaRPr/>
          </a:p>
          <a:p>
            <a:pPr marL="0" lvl="0" indent="0" algn="l" rtl="0">
              <a:lnSpc>
                <a:spcPct val="90000"/>
              </a:lnSpc>
              <a:spcBef>
                <a:spcPts val="1000"/>
              </a:spcBef>
              <a:spcAft>
                <a:spcPts val="0"/>
              </a:spcAft>
              <a:buClr>
                <a:schemeClr val="dk1"/>
              </a:buClr>
              <a:buSzPts val="2400"/>
              <a:buNone/>
            </a:pPr>
            <a:endParaRPr/>
          </a:p>
          <a:p>
            <a:pPr marL="0" lvl="0" indent="0" algn="l" rtl="0">
              <a:lnSpc>
                <a:spcPct val="90000"/>
              </a:lnSpc>
              <a:spcBef>
                <a:spcPts val="1000"/>
              </a:spcBef>
              <a:spcAft>
                <a:spcPts val="0"/>
              </a:spcAft>
              <a:buClr>
                <a:schemeClr val="dk1"/>
              </a:buClr>
              <a:buSzPts val="2400"/>
              <a:buNone/>
            </a:pPr>
            <a:r>
              <a:rPr lang="en-US"/>
              <a:t>ADR Cleaner Thread Count – Multi-threaded ADR available in 2022</a:t>
            </a:r>
            <a:endParaRPr/>
          </a:p>
          <a:p>
            <a:pPr marL="0" lvl="0" indent="0" algn="l" rtl="0">
              <a:lnSpc>
                <a:spcPct val="90000"/>
              </a:lnSpc>
              <a:spcBef>
                <a:spcPts val="1000"/>
              </a:spcBef>
              <a:spcAft>
                <a:spcPts val="0"/>
              </a:spcAft>
              <a:buClr>
                <a:schemeClr val="dk1"/>
              </a:buClr>
              <a:buSzPts val="2400"/>
              <a:buNone/>
            </a:pPr>
            <a:r>
              <a:rPr lang="en-US"/>
              <a:t>ADR cleaner retry timeout(min) – Changes the default from 120 in SQL Server 2019 to 15 in 2022. Cleans up persisted version stores no longer needed. </a:t>
            </a:r>
          </a:p>
          <a:p>
            <a:pPr marL="0" lvl="0" indent="0" algn="l" rtl="0">
              <a:lnSpc>
                <a:spcPct val="90000"/>
              </a:lnSpc>
              <a:spcBef>
                <a:spcPts val="1000"/>
              </a:spcBef>
              <a:spcAft>
                <a:spcPts val="0"/>
              </a:spcAft>
              <a:buClr>
                <a:schemeClr val="dk1"/>
              </a:buClr>
              <a:buSzPts val="2400"/>
              <a:buNone/>
            </a:pPr>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7"/>
        <p:cNvGrpSpPr/>
        <p:nvPr/>
      </p:nvGrpSpPr>
      <p:grpSpPr>
        <a:xfrm>
          <a:off x="0" y="0"/>
          <a:ext cx="0" cy="0"/>
          <a:chOff x="0" y="0"/>
          <a:chExt cx="0" cy="0"/>
        </a:xfrm>
      </p:grpSpPr>
      <p:sp>
        <p:nvSpPr>
          <p:cNvPr id="148" name="Google Shape;148;p5"/>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49" name="Google Shape;149;p5"/>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50" name="Google Shape;150;p5"/>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51" name="Google Shape;151;p5"/>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52" name="Google Shape;152;p5"/>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53" name="Google Shape;153;p5"/>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Setting Expectations</a:t>
            </a:r>
            <a:endParaRPr sz="3700" b="1">
              <a:solidFill>
                <a:srgbClr val="FFFFFF"/>
              </a:solidFill>
              <a:latin typeface="Calibri"/>
              <a:ea typeface="Calibri"/>
              <a:cs typeface="Calibri"/>
              <a:sym typeface="Calibri"/>
            </a:endParaRPr>
          </a:p>
        </p:txBody>
      </p:sp>
      <p:sp>
        <p:nvSpPr>
          <p:cNvPr id="154" name="Google Shape;154;p5"/>
          <p:cNvSpPr txBox="1">
            <a:spLocks noGrp="1"/>
          </p:cNvSpPr>
          <p:nvPr>
            <p:ph type="subTitle" idx="1"/>
          </p:nvPr>
        </p:nvSpPr>
        <p:spPr>
          <a:xfrm>
            <a:off x="1207008" y="1597432"/>
            <a:ext cx="9784080" cy="5260568"/>
          </a:xfrm>
          <a:prstGeom prst="rect">
            <a:avLst/>
          </a:prstGeom>
          <a:noFill/>
          <a:ln>
            <a:noFill/>
          </a:ln>
        </p:spPr>
        <p:txBody>
          <a:bodyPr spcFirstLastPara="1" wrap="square" lIns="91425" tIns="45700" rIns="91425" bIns="45700" anchor="ctr" anchorCtr="0">
            <a:normAutofit/>
          </a:bodyPr>
          <a:lstStyle/>
          <a:p>
            <a:pPr marL="342900" lvl="0" indent="-342900" algn="l" rtl="0">
              <a:lnSpc>
                <a:spcPct val="90000"/>
              </a:lnSpc>
              <a:spcBef>
                <a:spcPts val="0"/>
              </a:spcBef>
              <a:spcAft>
                <a:spcPts val="0"/>
              </a:spcAft>
              <a:buClr>
                <a:schemeClr val="dk1"/>
              </a:buClr>
              <a:buSzPts val="2400"/>
              <a:buFont typeface="Arial"/>
              <a:buChar char="•"/>
            </a:pPr>
            <a:r>
              <a:rPr lang="en-US"/>
              <a:t>The goal is to introduce you to useful modern features, not provide in-depth coverage. That would take several days. </a:t>
            </a:r>
            <a:endParaRPr/>
          </a:p>
          <a:p>
            <a:pPr marL="0" lvl="0" indent="0" algn="l" rtl="0">
              <a:lnSpc>
                <a:spcPct val="90000"/>
              </a:lnSpc>
              <a:spcBef>
                <a:spcPts val="1000"/>
              </a:spcBef>
              <a:spcAft>
                <a:spcPts val="0"/>
              </a:spcAft>
              <a:buClr>
                <a:schemeClr val="dk1"/>
              </a:buClr>
              <a:buSzPts val="2400"/>
              <a:buNone/>
            </a:pPr>
            <a:endParaRPr/>
          </a:p>
          <a:p>
            <a:pPr marL="342900" lvl="0" indent="-342900" algn="l" rtl="0">
              <a:lnSpc>
                <a:spcPct val="90000"/>
              </a:lnSpc>
              <a:spcBef>
                <a:spcPts val="1000"/>
              </a:spcBef>
              <a:spcAft>
                <a:spcPts val="0"/>
              </a:spcAft>
              <a:buClr>
                <a:schemeClr val="dk1"/>
              </a:buClr>
              <a:buSzPts val="2400"/>
              <a:buFont typeface="Arial"/>
              <a:buChar char="•"/>
            </a:pPr>
            <a:r>
              <a:rPr lang="en-US"/>
              <a:t>I am only considering features from the database engine and not SSIS, SSRS, or SSAS.</a:t>
            </a:r>
            <a:endParaRPr/>
          </a:p>
          <a:p>
            <a:pPr marL="0" lvl="0" indent="0" algn="l" rtl="0">
              <a:lnSpc>
                <a:spcPct val="90000"/>
              </a:lnSpc>
              <a:spcBef>
                <a:spcPts val="1000"/>
              </a:spcBef>
              <a:spcAft>
                <a:spcPts val="0"/>
              </a:spcAft>
              <a:buClr>
                <a:schemeClr val="dk1"/>
              </a:buClr>
              <a:buSzPts val="2400"/>
              <a:buNone/>
            </a:pPr>
            <a:r>
              <a:rPr lang="en-US"/>
              <a:t> </a:t>
            </a:r>
            <a:endParaRPr/>
          </a:p>
          <a:p>
            <a:pPr marL="342900" lvl="0" indent="-342900" algn="l" rtl="0">
              <a:lnSpc>
                <a:spcPct val="90000"/>
              </a:lnSpc>
              <a:spcBef>
                <a:spcPts val="1000"/>
              </a:spcBef>
              <a:spcAft>
                <a:spcPts val="0"/>
              </a:spcAft>
              <a:buClr>
                <a:schemeClr val="dk1"/>
              </a:buClr>
              <a:buSzPts val="2400"/>
              <a:buFont typeface="Arial"/>
              <a:buChar char="•"/>
            </a:pPr>
            <a:r>
              <a:rPr lang="en-US"/>
              <a:t>There are a lot of features I could have chosen from. </a:t>
            </a:r>
            <a:endParaRPr/>
          </a:p>
          <a:p>
            <a:pPr marL="0" lvl="0" indent="127000" algn="l" rtl="0">
              <a:lnSpc>
                <a:spcPct val="90000"/>
              </a:lnSpc>
              <a:spcBef>
                <a:spcPts val="1000"/>
              </a:spcBef>
              <a:spcAft>
                <a:spcPts val="0"/>
              </a:spcAft>
              <a:buClr>
                <a:schemeClr val="dk1"/>
              </a:buClr>
              <a:buSzPts val="2000"/>
              <a:buFont typeface="Arial"/>
              <a:buNone/>
            </a:pPr>
            <a:endParaRPr sz="2000"/>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25"/>
        <p:cNvGrpSpPr/>
        <p:nvPr/>
      </p:nvGrpSpPr>
      <p:grpSpPr>
        <a:xfrm>
          <a:off x="0" y="0"/>
          <a:ext cx="0" cy="0"/>
          <a:chOff x="0" y="0"/>
          <a:chExt cx="0" cy="0"/>
        </a:xfrm>
      </p:grpSpPr>
      <p:sp>
        <p:nvSpPr>
          <p:cNvPr id="1026" name="Google Shape;1026;p57"/>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27" name="Google Shape;1027;p57"/>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28" name="Google Shape;1028;p57"/>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29" name="Google Shape;1029;p57"/>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30" name="Google Shape;1030;p57"/>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31" name="Google Shape;1031;p57"/>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4800"/>
              <a:buFont typeface="Calibri"/>
              <a:buNone/>
            </a:pPr>
            <a:r>
              <a:rPr lang="en-US" sz="3600" b="1">
                <a:solidFill>
                  <a:schemeClr val="lt1"/>
                </a:solidFill>
              </a:rPr>
              <a:t>Practical Wins with Modern SQL Server Features</a:t>
            </a:r>
            <a:endParaRPr sz="3600" b="1">
              <a:solidFill>
                <a:srgbClr val="FFFFFF"/>
              </a:solidFill>
              <a:latin typeface="Calibri"/>
              <a:ea typeface="Calibri"/>
              <a:cs typeface="Calibri"/>
              <a:sym typeface="Calibri"/>
            </a:endParaRPr>
          </a:p>
        </p:txBody>
      </p:sp>
      <p:sp>
        <p:nvSpPr>
          <p:cNvPr id="1032" name="Google Shape;1032;p57"/>
          <p:cNvSpPr txBox="1">
            <a:spLocks noGrp="1"/>
          </p:cNvSpPr>
          <p:nvPr>
            <p:ph type="subTitle" idx="1"/>
          </p:nvPr>
        </p:nvSpPr>
        <p:spPr>
          <a:xfrm>
            <a:off x="1457558" y="1622744"/>
            <a:ext cx="9724031" cy="480521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2400"/>
              <a:buNone/>
            </a:pPr>
            <a:r>
              <a:rPr lang="en-US"/>
              <a:t>How can you discover information about new SQL Server features?</a:t>
            </a:r>
            <a:endParaRPr/>
          </a:p>
          <a:p>
            <a:pPr marL="0" lvl="0" indent="88900" algn="l" rtl="0">
              <a:lnSpc>
                <a:spcPct val="90000"/>
              </a:lnSpc>
              <a:spcBef>
                <a:spcPts val="1000"/>
              </a:spcBef>
              <a:spcAft>
                <a:spcPts val="0"/>
              </a:spcAft>
              <a:buClr>
                <a:schemeClr val="dk1"/>
              </a:buClr>
              <a:buSzPts val="1400"/>
              <a:buFont typeface="Arial"/>
              <a:buNone/>
            </a:pPr>
            <a:endParaRPr sz="1400"/>
          </a:p>
          <a:p>
            <a:pPr marL="0" lvl="0" indent="0" algn="l" rtl="0">
              <a:lnSpc>
                <a:spcPct val="90000"/>
              </a:lnSpc>
              <a:spcBef>
                <a:spcPts val="1000"/>
              </a:spcBef>
              <a:spcAft>
                <a:spcPts val="0"/>
              </a:spcAft>
              <a:buClr>
                <a:schemeClr val="dk1"/>
              </a:buClr>
              <a:buSzPts val="2000"/>
              <a:buFont typeface="Arial"/>
              <a:buChar char="•"/>
            </a:pPr>
            <a:r>
              <a:rPr lang="en-US" sz="2000" u="sng">
                <a:solidFill>
                  <a:schemeClr val="hlink"/>
                </a:solidFill>
                <a:hlinkClick r:id="rId3"/>
              </a:rPr>
              <a:t>https://docs.microsoft.com/en-us/sql/sql-server/what-s-new-in-sql-server-2016?view=sql-server-ver15</a:t>
            </a:r>
            <a:r>
              <a:rPr lang="en-US" sz="2000"/>
              <a:t> (The page has links in the left window of the site to 2016-2019)</a:t>
            </a:r>
            <a:endParaRPr/>
          </a:p>
          <a:p>
            <a:pPr marL="0" lvl="0" indent="0" algn="l" rtl="0">
              <a:lnSpc>
                <a:spcPct val="90000"/>
              </a:lnSpc>
              <a:spcBef>
                <a:spcPts val="1000"/>
              </a:spcBef>
              <a:spcAft>
                <a:spcPts val="0"/>
              </a:spcAft>
              <a:buClr>
                <a:schemeClr val="dk1"/>
              </a:buClr>
              <a:buSzPts val="2000"/>
              <a:buFont typeface="Arial"/>
              <a:buChar char="•"/>
            </a:pPr>
            <a:r>
              <a:rPr lang="en-US" sz="2000" u="sng">
                <a:solidFill>
                  <a:schemeClr val="hlink"/>
                </a:solidFill>
                <a:hlinkClick r:id="rId4"/>
              </a:rPr>
              <a:t>https://docs.microsoft.com/en-us/previous-versions/sql/</a:t>
            </a:r>
            <a:r>
              <a:rPr lang="en-US" sz="2000"/>
              <a:t> (You guessed it, everything prior to SQL 2016)</a:t>
            </a:r>
            <a:endParaRPr/>
          </a:p>
          <a:p>
            <a:pPr marL="0" lvl="0" indent="0" algn="l" rtl="0">
              <a:lnSpc>
                <a:spcPct val="90000"/>
              </a:lnSpc>
              <a:spcBef>
                <a:spcPts val="1000"/>
              </a:spcBef>
              <a:spcAft>
                <a:spcPts val="0"/>
              </a:spcAft>
              <a:buClr>
                <a:schemeClr val="dk1"/>
              </a:buClr>
              <a:buSzPts val="2000"/>
              <a:buFont typeface="Arial"/>
              <a:buChar char="•"/>
            </a:pPr>
            <a:r>
              <a:rPr lang="en-US" sz="2000"/>
              <a:t>Various MSSQLTIPS articles: </a:t>
            </a:r>
            <a:r>
              <a:rPr lang="en-US" sz="2000" u="sng">
                <a:solidFill>
                  <a:schemeClr val="hlink"/>
                </a:solidFill>
                <a:hlinkClick r:id="rId5"/>
              </a:rPr>
              <a:t>https://www.mssqltips.com/sqlservertip/4574/new-features-in-sql-server-2016-service-pack-1</a:t>
            </a:r>
            <a:r>
              <a:rPr lang="en-US" sz="2000"/>
              <a:t> </a:t>
            </a:r>
            <a:endParaRPr/>
          </a:p>
          <a:p>
            <a:pPr marL="0" lvl="0" indent="0" algn="l" rtl="0">
              <a:lnSpc>
                <a:spcPct val="90000"/>
              </a:lnSpc>
              <a:spcBef>
                <a:spcPts val="1000"/>
              </a:spcBef>
              <a:spcAft>
                <a:spcPts val="0"/>
              </a:spcAft>
              <a:buClr>
                <a:schemeClr val="dk1"/>
              </a:buClr>
              <a:buSzPts val="2000"/>
              <a:buFont typeface="Arial"/>
              <a:buChar char="•"/>
            </a:pPr>
            <a:r>
              <a:rPr lang="en-US" sz="2000" u="sng">
                <a:solidFill>
                  <a:schemeClr val="hlink"/>
                </a:solidFill>
                <a:hlinkClick r:id="rId6"/>
              </a:rPr>
              <a:t>https://www.mssqltips.com/sqlservertip/5376/tsql-enhancements-in-sql-server-2017/</a:t>
            </a:r>
            <a:r>
              <a:rPr lang="en-US" sz="2000"/>
              <a:t> </a:t>
            </a:r>
            <a:endParaRPr/>
          </a:p>
          <a:p>
            <a:pPr marL="0" lvl="0" indent="0" algn="l" rtl="0">
              <a:lnSpc>
                <a:spcPct val="90000"/>
              </a:lnSpc>
              <a:spcBef>
                <a:spcPts val="1000"/>
              </a:spcBef>
              <a:spcAft>
                <a:spcPts val="0"/>
              </a:spcAft>
              <a:buClr>
                <a:schemeClr val="dk1"/>
              </a:buClr>
              <a:buSzPts val="2000"/>
              <a:buFont typeface="Arial"/>
              <a:buChar char="•"/>
            </a:pPr>
            <a:r>
              <a:rPr lang="en-US" sz="2000" u="sng">
                <a:solidFill>
                  <a:schemeClr val="hlink"/>
                </a:solidFill>
                <a:hlinkClick r:id="rId7"/>
              </a:rPr>
              <a:t>https://blog.pythian.com/top-10-new-features-of-sql-server-2019/</a:t>
            </a:r>
            <a:r>
              <a:rPr lang="en-US" sz="2000"/>
              <a:t> </a:t>
            </a:r>
            <a:endParaRPr/>
          </a:p>
          <a:p>
            <a:pPr marL="0" lvl="0" indent="0" algn="l" rtl="0">
              <a:lnSpc>
                <a:spcPct val="90000"/>
              </a:lnSpc>
              <a:spcBef>
                <a:spcPts val="1000"/>
              </a:spcBef>
              <a:spcAft>
                <a:spcPts val="0"/>
              </a:spcAft>
              <a:buClr>
                <a:schemeClr val="dk1"/>
              </a:buClr>
              <a:buSzPts val="2000"/>
              <a:buFont typeface="Arial"/>
              <a:buChar char="•"/>
            </a:pPr>
            <a:r>
              <a:rPr lang="en-US" sz="2000" u="sng">
                <a:solidFill>
                  <a:schemeClr val="hlink"/>
                </a:solidFill>
                <a:hlinkClick r:id="rId8"/>
              </a:rPr>
              <a:t>https://www.sentryone.com/blog/aaronbertrand/fishing-for-features-in-ctps</a:t>
            </a:r>
            <a:r>
              <a:rPr lang="en-US" sz="2000"/>
              <a:t> </a:t>
            </a:r>
            <a:endParaRPr/>
          </a:p>
          <a:p>
            <a:pPr marL="0" lvl="0" indent="0" algn="l" rtl="0">
              <a:lnSpc>
                <a:spcPct val="90000"/>
              </a:lnSpc>
              <a:spcBef>
                <a:spcPts val="1000"/>
              </a:spcBef>
              <a:spcAft>
                <a:spcPts val="0"/>
              </a:spcAft>
              <a:buClr>
                <a:schemeClr val="dk1"/>
              </a:buClr>
              <a:buSzPts val="2000"/>
              <a:buFont typeface="Arial"/>
              <a:buChar char="•"/>
            </a:pPr>
            <a:r>
              <a:rPr lang="en-US" sz="2000" u="sng">
                <a:solidFill>
                  <a:schemeClr val="hlink"/>
                </a:solidFill>
                <a:hlinkClick r:id="rId9"/>
              </a:rPr>
              <a:t>https://www.sentryone.com/blog/aaronbertrand/more-changes-sql-server</a:t>
            </a:r>
            <a:r>
              <a:rPr lang="en-US" sz="2000"/>
              <a:t> </a:t>
            </a:r>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37"/>
        <p:cNvGrpSpPr/>
        <p:nvPr/>
      </p:nvGrpSpPr>
      <p:grpSpPr>
        <a:xfrm>
          <a:off x="0" y="0"/>
          <a:ext cx="0" cy="0"/>
          <a:chOff x="0" y="0"/>
          <a:chExt cx="0" cy="0"/>
        </a:xfrm>
      </p:grpSpPr>
      <p:sp>
        <p:nvSpPr>
          <p:cNvPr id="1038" name="Google Shape;1038;p58"/>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39" name="Google Shape;1039;p58"/>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40" name="Google Shape;1040;p58"/>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41" name="Google Shape;1041;p58"/>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42" name="Google Shape;1042;p58"/>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43" name="Google Shape;1043;p58"/>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4800"/>
              <a:buFont typeface="Calibri"/>
              <a:buNone/>
            </a:pPr>
            <a:r>
              <a:rPr lang="en-US" sz="3600" b="1">
                <a:solidFill>
                  <a:schemeClr val="lt1"/>
                </a:solidFill>
              </a:rPr>
              <a:t>Practical Wins with Modern SQL Server Features</a:t>
            </a:r>
            <a:endParaRPr sz="3600" b="1">
              <a:solidFill>
                <a:srgbClr val="FFFFFF"/>
              </a:solidFill>
              <a:latin typeface="Calibri"/>
              <a:ea typeface="Calibri"/>
              <a:cs typeface="Calibri"/>
              <a:sym typeface="Calibri"/>
            </a:endParaRPr>
          </a:p>
        </p:txBody>
      </p:sp>
      <p:sp>
        <p:nvSpPr>
          <p:cNvPr id="1044" name="Google Shape;1044;p58"/>
          <p:cNvSpPr txBox="1">
            <a:spLocks noGrp="1"/>
          </p:cNvSpPr>
          <p:nvPr>
            <p:ph type="subTitle" idx="1"/>
          </p:nvPr>
        </p:nvSpPr>
        <p:spPr>
          <a:xfrm>
            <a:off x="1457558" y="1885279"/>
            <a:ext cx="9724031" cy="4832376"/>
          </a:xfrm>
          <a:prstGeom prst="rect">
            <a:avLst/>
          </a:prstGeom>
          <a:noFill/>
          <a:ln>
            <a:noFill/>
          </a:ln>
        </p:spPr>
        <p:txBody>
          <a:bodyPr spcFirstLastPara="1" wrap="square" lIns="91425" tIns="45700" rIns="91425" bIns="45700" anchor="ctr" anchorCtr="0">
            <a:normAutofit lnSpcReduction="10000"/>
          </a:bodyPr>
          <a:lstStyle/>
          <a:p>
            <a:pPr marL="0" lvl="0" indent="0" algn="ctr" rtl="0">
              <a:lnSpc>
                <a:spcPct val="90000"/>
              </a:lnSpc>
              <a:spcBef>
                <a:spcPts val="0"/>
              </a:spcBef>
              <a:spcAft>
                <a:spcPts val="0"/>
              </a:spcAft>
              <a:buClr>
                <a:schemeClr val="dk1"/>
              </a:buClr>
              <a:buSzPct val="100000"/>
              <a:buNone/>
            </a:pPr>
            <a:r>
              <a:rPr lang="en-US"/>
              <a:t>Bonus Material</a:t>
            </a:r>
            <a:endParaRPr/>
          </a:p>
          <a:p>
            <a:pPr marL="0" lvl="0" indent="120650" algn="l" rtl="0">
              <a:lnSpc>
                <a:spcPct val="90000"/>
              </a:lnSpc>
              <a:spcBef>
                <a:spcPts val="1000"/>
              </a:spcBef>
              <a:spcAft>
                <a:spcPts val="0"/>
              </a:spcAft>
              <a:buClr>
                <a:schemeClr val="dk1"/>
              </a:buClr>
              <a:buSzPct val="100000"/>
              <a:buFont typeface="Arial"/>
              <a:buNone/>
            </a:pPr>
            <a:endParaRPr/>
          </a:p>
          <a:p>
            <a:pPr marL="342900" lvl="0" indent="-216217" algn="l" rtl="0">
              <a:lnSpc>
                <a:spcPct val="90000"/>
              </a:lnSpc>
              <a:spcBef>
                <a:spcPts val="1000"/>
              </a:spcBef>
              <a:spcAft>
                <a:spcPts val="0"/>
              </a:spcAft>
              <a:buClr>
                <a:schemeClr val="dk1"/>
              </a:buClr>
              <a:buSzPct val="100000"/>
              <a:buFont typeface="Arial"/>
              <a:buChar char="•"/>
            </a:pPr>
            <a:r>
              <a:rPr lang="en-US"/>
              <a:t>In-Memory OLTP(SQL 2014) – This can produce significant improvements for some workloads.</a:t>
            </a:r>
            <a:endParaRPr/>
          </a:p>
          <a:p>
            <a:pPr marL="342900" lvl="0" indent="-216217" algn="l" rtl="0">
              <a:lnSpc>
                <a:spcPct val="90000"/>
              </a:lnSpc>
              <a:spcBef>
                <a:spcPts val="1000"/>
              </a:spcBef>
              <a:spcAft>
                <a:spcPts val="0"/>
              </a:spcAft>
              <a:buClr>
                <a:schemeClr val="dk1"/>
              </a:buClr>
              <a:buSzPct val="100000"/>
              <a:buFont typeface="Arial"/>
              <a:buChar char="•"/>
            </a:pPr>
            <a:r>
              <a:rPr lang="en-US"/>
              <a:t>Backup encryption (2014)</a:t>
            </a:r>
            <a:endParaRPr/>
          </a:p>
          <a:p>
            <a:pPr marL="342900" lvl="0" indent="-216217" algn="l" rtl="0">
              <a:lnSpc>
                <a:spcPct val="90000"/>
              </a:lnSpc>
              <a:spcBef>
                <a:spcPts val="1000"/>
              </a:spcBef>
              <a:spcAft>
                <a:spcPts val="0"/>
              </a:spcAft>
              <a:buClr>
                <a:schemeClr val="dk1"/>
              </a:buClr>
              <a:buSzPct val="100000"/>
              <a:buFont typeface="Arial"/>
              <a:buChar char="•"/>
            </a:pPr>
            <a:r>
              <a:rPr lang="en-US"/>
              <a:t>Always Encrypted (2016)</a:t>
            </a:r>
            <a:endParaRPr/>
          </a:p>
          <a:p>
            <a:pPr marL="342900" lvl="0" indent="-216217" algn="l" rtl="0">
              <a:lnSpc>
                <a:spcPct val="90000"/>
              </a:lnSpc>
              <a:spcBef>
                <a:spcPts val="1000"/>
              </a:spcBef>
              <a:spcAft>
                <a:spcPts val="0"/>
              </a:spcAft>
              <a:buClr>
                <a:schemeClr val="dk1"/>
              </a:buClr>
              <a:buSzPct val="100000"/>
              <a:buFont typeface="Arial"/>
              <a:buChar char="•"/>
            </a:pPr>
            <a:r>
              <a:rPr lang="en-US"/>
              <a:t>Dynamic Data Masking(2016)</a:t>
            </a:r>
            <a:endParaRPr/>
          </a:p>
          <a:p>
            <a:pPr marL="342900" lvl="0" indent="-216217" algn="l" rtl="0">
              <a:lnSpc>
                <a:spcPct val="90000"/>
              </a:lnSpc>
              <a:spcBef>
                <a:spcPts val="1000"/>
              </a:spcBef>
              <a:spcAft>
                <a:spcPts val="0"/>
              </a:spcAft>
              <a:buClr>
                <a:schemeClr val="dk1"/>
              </a:buClr>
              <a:buSzPct val="100000"/>
              <a:buFont typeface="Arial"/>
              <a:buChar char="•"/>
            </a:pPr>
            <a:r>
              <a:rPr lang="en-US"/>
              <a:t>Row Level Security(2016)</a:t>
            </a:r>
            <a:endParaRPr/>
          </a:p>
          <a:p>
            <a:pPr marL="342900" lvl="0" indent="-216217" algn="l" rtl="0">
              <a:lnSpc>
                <a:spcPct val="90000"/>
              </a:lnSpc>
              <a:spcBef>
                <a:spcPts val="1000"/>
              </a:spcBef>
              <a:spcAft>
                <a:spcPts val="0"/>
              </a:spcAft>
              <a:buClr>
                <a:srgbClr val="1D1C1D"/>
              </a:buClr>
              <a:buSzPct val="100000"/>
              <a:buFont typeface="Arial"/>
              <a:buChar char="•"/>
            </a:pPr>
            <a:r>
              <a:rPr lang="en-US" b="0" i="0" err="1">
                <a:solidFill>
                  <a:srgbClr val="1D1C1D"/>
                </a:solidFill>
                <a:latin typeface="Calibri"/>
                <a:ea typeface="Calibri"/>
                <a:cs typeface="Calibri"/>
                <a:sym typeface="Calibri"/>
              </a:rPr>
              <a:t>ColumnStore</a:t>
            </a:r>
            <a:r>
              <a:rPr lang="en-US" b="0" i="0">
                <a:solidFill>
                  <a:srgbClr val="1D1C1D"/>
                </a:solidFill>
                <a:latin typeface="Calibri"/>
                <a:ea typeface="Calibri"/>
                <a:cs typeface="Calibri"/>
                <a:sym typeface="Calibri"/>
              </a:rPr>
              <a:t> Indexes (2012, but many enhancements since)</a:t>
            </a:r>
            <a:endParaRPr/>
          </a:p>
          <a:p>
            <a:pPr marL="342900" lvl="0" indent="-216217" algn="l" rtl="0">
              <a:lnSpc>
                <a:spcPct val="90000"/>
              </a:lnSpc>
              <a:spcBef>
                <a:spcPts val="1000"/>
              </a:spcBef>
              <a:spcAft>
                <a:spcPts val="0"/>
              </a:spcAft>
              <a:buClr>
                <a:srgbClr val="1D1C1D"/>
              </a:buClr>
              <a:buSzPct val="100000"/>
              <a:buFont typeface="Arial"/>
              <a:buChar char="•"/>
            </a:pPr>
            <a:r>
              <a:rPr lang="en-US">
                <a:solidFill>
                  <a:srgbClr val="1D1C1D"/>
                </a:solidFill>
                <a:latin typeface="Calibri"/>
                <a:ea typeface="Calibri"/>
                <a:cs typeface="Calibri"/>
                <a:sym typeface="Calibri"/>
              </a:rPr>
              <a:t>Data Virtualization/External tables (2019-2022)</a:t>
            </a:r>
          </a:p>
          <a:p>
            <a:pPr marL="342900" lvl="0" indent="-216217" algn="l" rtl="0">
              <a:lnSpc>
                <a:spcPct val="90000"/>
              </a:lnSpc>
              <a:spcBef>
                <a:spcPts val="1000"/>
              </a:spcBef>
              <a:spcAft>
                <a:spcPts val="0"/>
              </a:spcAft>
              <a:buClr>
                <a:srgbClr val="1D1C1D"/>
              </a:buClr>
              <a:buSzPct val="100000"/>
              <a:buFont typeface="Arial"/>
              <a:buChar char="•"/>
            </a:pPr>
            <a:r>
              <a:rPr lang="en-US" err="1">
                <a:solidFill>
                  <a:srgbClr val="1D1C1D"/>
                </a:solidFill>
              </a:rPr>
              <a:t>Tempdb</a:t>
            </a:r>
            <a:r>
              <a:rPr lang="en-US">
                <a:solidFill>
                  <a:srgbClr val="1D1C1D"/>
                </a:solidFill>
              </a:rPr>
              <a:t> Improvements (See </a:t>
            </a:r>
            <a:r>
              <a:rPr lang="en-US" err="1">
                <a:solidFill>
                  <a:srgbClr val="1D1C1D"/>
                </a:solidFill>
              </a:rPr>
              <a:t>Hariprya</a:t>
            </a:r>
            <a:r>
              <a:rPr lang="en-US">
                <a:solidFill>
                  <a:srgbClr val="1D1C1D"/>
                </a:solidFill>
              </a:rPr>
              <a:t> Naidu on LinkedIn. She has an excellent presentation on this topic)</a:t>
            </a:r>
            <a:endParaRPr>
              <a:latin typeface="Calibri"/>
              <a:ea typeface="Calibri"/>
              <a:cs typeface="Calibri"/>
              <a:sym typeface="Calibri"/>
            </a:endParaRPr>
          </a:p>
          <a:p>
            <a:pPr marL="114300" lvl="0" indent="0" algn="l" rtl="0">
              <a:lnSpc>
                <a:spcPct val="90000"/>
              </a:lnSpc>
              <a:spcBef>
                <a:spcPts val="1000"/>
              </a:spcBef>
              <a:spcAft>
                <a:spcPts val="0"/>
              </a:spcAft>
              <a:buClr>
                <a:schemeClr val="dk1"/>
              </a:buClr>
              <a:buSzPct val="100000"/>
              <a:buNone/>
            </a:pPr>
            <a:endParaRPr/>
          </a:p>
          <a:p>
            <a:pPr marL="0" lvl="0" indent="120650" algn="l" rtl="0">
              <a:lnSpc>
                <a:spcPct val="90000"/>
              </a:lnSpc>
              <a:spcBef>
                <a:spcPts val="1000"/>
              </a:spcBef>
              <a:spcAft>
                <a:spcPts val="0"/>
              </a:spcAft>
              <a:buClr>
                <a:schemeClr val="dk1"/>
              </a:buClr>
              <a:buSzPct val="100000"/>
              <a:buFont typeface="Arial"/>
              <a:buNone/>
            </a:pPr>
            <a:endParaRPr sz="1900"/>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73"/>
        <p:cNvGrpSpPr/>
        <p:nvPr/>
      </p:nvGrpSpPr>
      <p:grpSpPr>
        <a:xfrm>
          <a:off x="0" y="0"/>
          <a:ext cx="0" cy="0"/>
          <a:chOff x="0" y="0"/>
          <a:chExt cx="0" cy="0"/>
        </a:xfrm>
      </p:grpSpPr>
      <p:sp>
        <p:nvSpPr>
          <p:cNvPr id="1074" name="Google Shape;1074;p61"/>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75" name="Google Shape;1075;p61"/>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76" name="Google Shape;1076;p61"/>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77" name="Google Shape;1077;p61"/>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78" name="Google Shape;1078;p61"/>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79" name="Google Shape;1079;p61"/>
          <p:cNvSpPr txBox="1">
            <a:spLocks noGrp="1"/>
          </p:cNvSpPr>
          <p:nvPr>
            <p:ph type="subTitle" idx="1"/>
          </p:nvPr>
        </p:nvSpPr>
        <p:spPr>
          <a:xfrm>
            <a:off x="1457558" y="1747997"/>
            <a:ext cx="9724031" cy="4940717"/>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None/>
            </a:pPr>
            <a:r>
              <a:rPr lang="en-US" sz="4400"/>
              <a:t>Thank you for attending!</a:t>
            </a:r>
            <a:endParaRPr/>
          </a:p>
        </p:txBody>
      </p:sp>
      <p:sp>
        <p:nvSpPr>
          <p:cNvPr id="1080" name="Google Shape;1080;p61"/>
          <p:cNvSpPr txBox="1">
            <a:spLocks noGrp="1"/>
          </p:cNvSpPr>
          <p:nvPr>
            <p:ph type="ctrTitle"/>
          </p:nvPr>
        </p:nvSpPr>
        <p:spPr>
          <a:xfrm>
            <a:off x="1371599" y="294538"/>
            <a:ext cx="9896100" cy="10338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4800"/>
              <a:buFont typeface="Calibri"/>
              <a:buNone/>
            </a:pPr>
            <a:r>
              <a:rPr lang="en-US" sz="3600" b="1">
                <a:solidFill>
                  <a:schemeClr val="lt1"/>
                </a:solidFill>
              </a:rPr>
              <a:t>Practical Wins with Modern SQL Server Features</a:t>
            </a:r>
            <a:endParaRPr sz="3600" b="1">
              <a:solidFill>
                <a:srgbClr val="FFFFFF"/>
              </a:solidFill>
              <a:latin typeface="Calibri"/>
              <a:ea typeface="Calibri"/>
              <a:cs typeface="Calibri"/>
              <a:sym typeface="Calibri"/>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85"/>
        <p:cNvGrpSpPr/>
        <p:nvPr/>
      </p:nvGrpSpPr>
      <p:grpSpPr>
        <a:xfrm>
          <a:off x="0" y="0"/>
          <a:ext cx="0" cy="0"/>
          <a:chOff x="0" y="0"/>
          <a:chExt cx="0" cy="0"/>
        </a:xfrm>
      </p:grpSpPr>
      <p:sp>
        <p:nvSpPr>
          <p:cNvPr id="1086" name="Google Shape;1086;p62"/>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87" name="Google Shape;1087;p62"/>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88" name="Google Shape;1088;p62"/>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89" name="Google Shape;1089;p62"/>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90" name="Google Shape;1090;p62"/>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91" name="Google Shape;1091;p62"/>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4800"/>
              <a:buFont typeface="Calibri"/>
              <a:buNone/>
            </a:pPr>
            <a:r>
              <a:rPr lang="en-US" sz="3600" b="1">
                <a:solidFill>
                  <a:schemeClr val="lt1"/>
                </a:solidFill>
              </a:rPr>
              <a:t>Practical Wins with Modern SQL Server Features</a:t>
            </a:r>
            <a:endParaRPr sz="3600" b="1">
              <a:solidFill>
                <a:srgbClr val="FFFFFF"/>
              </a:solidFill>
              <a:latin typeface="Calibri"/>
              <a:ea typeface="Calibri"/>
              <a:cs typeface="Calibri"/>
              <a:sym typeface="Calibri"/>
            </a:endParaRPr>
          </a:p>
        </p:txBody>
      </p:sp>
      <p:sp>
        <p:nvSpPr>
          <p:cNvPr id="1092" name="Google Shape;1092;p62"/>
          <p:cNvSpPr txBox="1">
            <a:spLocks noGrp="1"/>
          </p:cNvSpPr>
          <p:nvPr>
            <p:ph type="subTitle" idx="1"/>
          </p:nvPr>
        </p:nvSpPr>
        <p:spPr>
          <a:xfrm>
            <a:off x="208181" y="1885279"/>
            <a:ext cx="2879052" cy="4940717"/>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000"/>
              <a:buNone/>
            </a:pPr>
            <a:r>
              <a:rPr lang="en-US" sz="4000"/>
              <a:t>QUESTIONS?</a:t>
            </a:r>
            <a:endParaRPr/>
          </a:p>
        </p:txBody>
      </p:sp>
      <p:pic>
        <p:nvPicPr>
          <p:cNvPr id="1093" name="Google Shape;1093;p62" descr="Different colored question marks"/>
          <p:cNvPicPr preferRelativeResize="0"/>
          <p:nvPr/>
        </p:nvPicPr>
        <p:blipFill rotWithShape="1">
          <a:blip r:embed="rId3">
            <a:alphaModFix/>
          </a:blip>
          <a:srcRect/>
          <a:stretch/>
        </p:blipFill>
        <p:spPr>
          <a:xfrm>
            <a:off x="3542613" y="2007535"/>
            <a:ext cx="7949713" cy="4105373"/>
          </a:xfrm>
          <a:prstGeom prst="rect">
            <a:avLst/>
          </a:prstGeom>
          <a:noFill/>
          <a:ln>
            <a:noFill/>
          </a:ln>
        </p:spPr>
      </p:pic>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98"/>
        <p:cNvGrpSpPr/>
        <p:nvPr/>
      </p:nvGrpSpPr>
      <p:grpSpPr>
        <a:xfrm>
          <a:off x="0" y="0"/>
          <a:ext cx="0" cy="0"/>
          <a:chOff x="0" y="0"/>
          <a:chExt cx="0" cy="0"/>
        </a:xfrm>
      </p:grpSpPr>
      <p:sp>
        <p:nvSpPr>
          <p:cNvPr id="1099" name="Google Shape;1099;p63"/>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100" name="Google Shape;1100;p63"/>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101" name="Google Shape;1101;p63"/>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102" name="Google Shape;1102;p63"/>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103" name="Google Shape;1103;p63"/>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104" name="Google Shape;1104;p63"/>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Contact Information</a:t>
            </a:r>
            <a:endParaRPr sz="3700" b="1">
              <a:solidFill>
                <a:srgbClr val="FFFFFF"/>
              </a:solidFill>
              <a:latin typeface="Calibri"/>
              <a:ea typeface="Calibri"/>
              <a:cs typeface="Calibri"/>
              <a:sym typeface="Calibri"/>
            </a:endParaRPr>
          </a:p>
        </p:txBody>
      </p:sp>
      <p:sp>
        <p:nvSpPr>
          <p:cNvPr id="1105" name="Google Shape;1105;p63"/>
          <p:cNvSpPr txBox="1">
            <a:spLocks noGrp="1"/>
          </p:cNvSpPr>
          <p:nvPr>
            <p:ph type="subTitle" idx="1"/>
          </p:nvPr>
        </p:nvSpPr>
        <p:spPr>
          <a:xfrm>
            <a:off x="2558473" y="1622744"/>
            <a:ext cx="8537157" cy="5235256"/>
          </a:xfrm>
          <a:prstGeom prst="rect">
            <a:avLst/>
          </a:prstGeom>
          <a:noFill/>
          <a:ln>
            <a:noFill/>
          </a:ln>
        </p:spPr>
        <p:txBody>
          <a:bodyPr spcFirstLastPara="1" wrap="square" lIns="91425" tIns="45700" rIns="91425" bIns="45700" anchor="ctr" anchorCtr="0">
            <a:normAutofit/>
          </a:bodyPr>
          <a:lstStyle/>
          <a:p>
            <a:pPr marL="342900" lvl="0" indent="-228600" algn="l" rtl="0">
              <a:lnSpc>
                <a:spcPct val="90000"/>
              </a:lnSpc>
              <a:spcBef>
                <a:spcPts val="1000"/>
              </a:spcBef>
              <a:spcAft>
                <a:spcPts val="0"/>
              </a:spcAft>
              <a:buClr>
                <a:schemeClr val="dk1"/>
              </a:buClr>
              <a:buSzPts val="2400"/>
              <a:buFont typeface="Arial"/>
              <a:buChar char="•"/>
            </a:pPr>
            <a:r>
              <a:rPr lang="en-US"/>
              <a:t>LinkedIn: </a:t>
            </a:r>
            <a:r>
              <a:rPr lang="en-US" u="sng">
                <a:solidFill>
                  <a:schemeClr val="hlink"/>
                </a:solidFill>
                <a:hlinkClick r:id="rId3"/>
              </a:rPr>
              <a:t>https://www.linkedin.com/in/leemarkum/</a:t>
            </a:r>
            <a:endParaRPr/>
          </a:p>
          <a:p>
            <a:pPr marL="342900" lvl="0" indent="-228600" algn="l" rtl="0">
              <a:lnSpc>
                <a:spcPct val="90000"/>
              </a:lnSpc>
              <a:spcBef>
                <a:spcPts val="1000"/>
              </a:spcBef>
              <a:spcAft>
                <a:spcPts val="0"/>
              </a:spcAft>
              <a:buClr>
                <a:schemeClr val="dk1"/>
              </a:buClr>
              <a:buSzPts val="2400"/>
              <a:buFont typeface="Arial"/>
              <a:buChar char="•"/>
            </a:pPr>
            <a:endParaRPr lang="en-US"/>
          </a:p>
          <a:p>
            <a:pPr marL="342900" lvl="0" indent="-228600" algn="l" rtl="0">
              <a:lnSpc>
                <a:spcPct val="90000"/>
              </a:lnSpc>
              <a:spcBef>
                <a:spcPts val="1000"/>
              </a:spcBef>
              <a:spcAft>
                <a:spcPts val="0"/>
              </a:spcAft>
              <a:buClr>
                <a:schemeClr val="dk1"/>
              </a:buClr>
              <a:buSzPts val="2400"/>
              <a:buFont typeface="Arial"/>
              <a:buChar char="•"/>
            </a:pPr>
            <a:r>
              <a:rPr lang="en-US"/>
              <a:t>Email: </a:t>
            </a:r>
            <a:r>
              <a:rPr lang="en-US" u="sng">
                <a:solidFill>
                  <a:schemeClr val="hlink"/>
                </a:solidFill>
              </a:rPr>
              <a:t>leem@leemarkum.com</a:t>
            </a:r>
            <a:r>
              <a:rPr lang="en-US"/>
              <a:t> </a:t>
            </a:r>
          </a:p>
          <a:p>
            <a:pPr marL="342900" lvl="0" indent="-228600" algn="l" rtl="0">
              <a:lnSpc>
                <a:spcPct val="90000"/>
              </a:lnSpc>
              <a:spcBef>
                <a:spcPts val="1000"/>
              </a:spcBef>
              <a:spcAft>
                <a:spcPts val="0"/>
              </a:spcAft>
              <a:buClr>
                <a:schemeClr val="dk1"/>
              </a:buClr>
              <a:buSzPts val="2400"/>
              <a:buFont typeface="Arial"/>
              <a:buChar char="•"/>
            </a:pPr>
            <a:endParaRPr lang="en-US"/>
          </a:p>
          <a:p>
            <a:pPr marL="342900" lvl="0" indent="-228600" algn="l" rtl="0">
              <a:lnSpc>
                <a:spcPct val="90000"/>
              </a:lnSpc>
              <a:spcBef>
                <a:spcPts val="1000"/>
              </a:spcBef>
              <a:spcAft>
                <a:spcPts val="0"/>
              </a:spcAft>
              <a:buClr>
                <a:schemeClr val="dk1"/>
              </a:buClr>
              <a:buSzPts val="2400"/>
              <a:buFont typeface="Arial"/>
              <a:buChar char="•"/>
            </a:pPr>
            <a:r>
              <a:rPr lang="en-US"/>
              <a:t>Slides: </a:t>
            </a:r>
            <a:r>
              <a:rPr lang="en-US">
                <a:hlinkClick r:id="rId4"/>
              </a:rPr>
              <a:t>https://github.com/lmarkum/Presentations</a:t>
            </a:r>
            <a:r>
              <a:rPr lang="en-US"/>
              <a:t> </a:t>
            </a:r>
            <a:endParaRPr/>
          </a:p>
          <a:p>
            <a:pPr marL="0" lvl="0" indent="88900" algn="l" rtl="0">
              <a:lnSpc>
                <a:spcPct val="90000"/>
              </a:lnSpc>
              <a:spcBef>
                <a:spcPts val="1000"/>
              </a:spcBef>
              <a:spcAft>
                <a:spcPts val="0"/>
              </a:spcAft>
              <a:buClr>
                <a:schemeClr val="dk1"/>
              </a:buClr>
              <a:buSzPts val="1400"/>
              <a:buFont typeface="Arial"/>
              <a:buNone/>
            </a:pPr>
            <a:endParaRPr sz="1400"/>
          </a:p>
        </p:txBody>
      </p:sp>
      <p:pic>
        <p:nvPicPr>
          <p:cNvPr id="1106" name="Google Shape;1106;p63" descr="Diagram, text&#10;&#10;Description automatically generated"/>
          <p:cNvPicPr preferRelativeResize="0"/>
          <p:nvPr/>
        </p:nvPicPr>
        <p:blipFill rotWithShape="1">
          <a:blip r:embed="rId5">
            <a:alphaModFix/>
          </a:blip>
          <a:srcRect/>
          <a:stretch/>
        </p:blipFill>
        <p:spPr>
          <a:xfrm>
            <a:off x="459349" y="3685972"/>
            <a:ext cx="1352739" cy="1457528"/>
          </a:xfrm>
          <a:prstGeom prst="rect">
            <a:avLst/>
          </a:prstGeom>
          <a:noFill/>
          <a:ln>
            <a:noFill/>
          </a:ln>
        </p:spPr>
      </p:pic>
      <p:pic>
        <p:nvPicPr>
          <p:cNvPr id="1107" name="Google Shape;1107;p63" descr="Icon&#10;&#10;Description automatically generated"/>
          <p:cNvPicPr preferRelativeResize="0"/>
          <p:nvPr/>
        </p:nvPicPr>
        <p:blipFill rotWithShape="1">
          <a:blip r:embed="rId6">
            <a:alphaModFix/>
          </a:blip>
          <a:srcRect/>
          <a:stretch/>
        </p:blipFill>
        <p:spPr>
          <a:xfrm>
            <a:off x="802299" y="5379790"/>
            <a:ext cx="666843" cy="514422"/>
          </a:xfrm>
          <a:prstGeom prst="rect">
            <a:avLst/>
          </a:prstGeom>
          <a:noFill/>
          <a:ln>
            <a:noFill/>
          </a:ln>
        </p:spPr>
      </p:pic>
      <p:pic>
        <p:nvPicPr>
          <p:cNvPr id="1108" name="Google Shape;1108;p63" descr="Diagram&#10;&#10;Description automatically generated"/>
          <p:cNvPicPr preferRelativeResize="0"/>
          <p:nvPr/>
        </p:nvPicPr>
        <p:blipFill rotWithShape="1">
          <a:blip r:embed="rId7">
            <a:alphaModFix/>
          </a:blip>
          <a:srcRect/>
          <a:stretch/>
        </p:blipFill>
        <p:spPr>
          <a:xfrm>
            <a:off x="500785" y="1885279"/>
            <a:ext cx="1371791" cy="149563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71"/>
        <p:cNvGrpSpPr/>
        <p:nvPr/>
      </p:nvGrpSpPr>
      <p:grpSpPr>
        <a:xfrm>
          <a:off x="0" y="0"/>
          <a:ext cx="0" cy="0"/>
          <a:chOff x="0" y="0"/>
          <a:chExt cx="0" cy="0"/>
        </a:xfrm>
      </p:grpSpPr>
      <p:sp>
        <p:nvSpPr>
          <p:cNvPr id="172" name="Google Shape;172;p7"/>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73" name="Google Shape;173;p7"/>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74" name="Google Shape;174;p7"/>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75" name="Google Shape;175;p7"/>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76" name="Google Shape;176;p7"/>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77" name="Google Shape;177;p7"/>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Agenda</a:t>
            </a:r>
            <a:endParaRPr sz="3700" b="1">
              <a:solidFill>
                <a:srgbClr val="FFFFFF"/>
              </a:solidFill>
              <a:latin typeface="Calibri"/>
              <a:ea typeface="Calibri"/>
              <a:cs typeface="Calibri"/>
              <a:sym typeface="Calibri"/>
            </a:endParaRPr>
          </a:p>
        </p:txBody>
      </p:sp>
      <p:sp>
        <p:nvSpPr>
          <p:cNvPr id="178" name="Google Shape;178;p7"/>
          <p:cNvSpPr txBox="1">
            <a:spLocks noGrp="1"/>
          </p:cNvSpPr>
          <p:nvPr>
            <p:ph type="subTitle" idx="1"/>
          </p:nvPr>
        </p:nvSpPr>
        <p:spPr>
          <a:xfrm>
            <a:off x="1338607" y="1622745"/>
            <a:ext cx="9757024" cy="47134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2000"/>
              <a:buNone/>
            </a:pPr>
            <a:r>
              <a:rPr lang="en-US"/>
              <a:t>Discuss features in the following categories:</a:t>
            </a:r>
            <a:endParaRPr/>
          </a:p>
          <a:p>
            <a:pPr marL="0" lvl="0" indent="127000" algn="l" rtl="0">
              <a:lnSpc>
                <a:spcPct val="90000"/>
              </a:lnSpc>
              <a:spcBef>
                <a:spcPts val="1000"/>
              </a:spcBef>
              <a:spcAft>
                <a:spcPts val="0"/>
              </a:spcAft>
              <a:buClr>
                <a:schemeClr val="dk1"/>
              </a:buClr>
              <a:buSzPts val="2000"/>
              <a:buFont typeface="Arial"/>
              <a:buNone/>
            </a:pPr>
            <a:endParaRPr/>
          </a:p>
          <a:p>
            <a:pPr marL="0" lvl="0" indent="-25400" algn="l" rtl="0">
              <a:lnSpc>
                <a:spcPct val="90000"/>
              </a:lnSpc>
              <a:spcBef>
                <a:spcPts val="1000"/>
              </a:spcBef>
              <a:spcAft>
                <a:spcPts val="0"/>
              </a:spcAft>
              <a:buClr>
                <a:schemeClr val="dk1"/>
              </a:buClr>
              <a:buSzPts val="2400"/>
              <a:buFont typeface="Arial"/>
              <a:buChar char="•"/>
            </a:pPr>
            <a:r>
              <a:rPr lang="en-US"/>
              <a:t>Performance</a:t>
            </a:r>
            <a:endParaRPr/>
          </a:p>
          <a:p>
            <a:pPr marL="0" lvl="0" indent="-25400" algn="l" rtl="0">
              <a:lnSpc>
                <a:spcPct val="90000"/>
              </a:lnSpc>
              <a:spcBef>
                <a:spcPts val="1000"/>
              </a:spcBef>
              <a:spcAft>
                <a:spcPts val="0"/>
              </a:spcAft>
              <a:buClr>
                <a:schemeClr val="dk1"/>
              </a:buClr>
              <a:buSzPts val="2400"/>
              <a:buFont typeface="Arial"/>
              <a:buChar char="•"/>
            </a:pPr>
            <a:r>
              <a:rPr lang="en-US"/>
              <a:t>Troubleshooting</a:t>
            </a:r>
            <a:endParaRPr/>
          </a:p>
          <a:p>
            <a:pPr marL="0" lvl="0" indent="-25400" algn="l" rtl="0">
              <a:lnSpc>
                <a:spcPct val="90000"/>
              </a:lnSpc>
              <a:spcBef>
                <a:spcPts val="1000"/>
              </a:spcBef>
              <a:spcAft>
                <a:spcPts val="0"/>
              </a:spcAft>
              <a:buClr>
                <a:schemeClr val="dk1"/>
              </a:buClr>
              <a:buSzPts val="2400"/>
              <a:buFont typeface="Arial"/>
              <a:buChar char="•"/>
            </a:pPr>
            <a:r>
              <a:rPr lang="en-US"/>
              <a:t>T-SQL</a:t>
            </a:r>
            <a:endParaRPr/>
          </a:p>
          <a:p>
            <a:pPr marL="0" lvl="0" indent="-25400" algn="l" rtl="0">
              <a:lnSpc>
                <a:spcPct val="90000"/>
              </a:lnSpc>
              <a:spcBef>
                <a:spcPts val="1000"/>
              </a:spcBef>
              <a:spcAft>
                <a:spcPts val="0"/>
              </a:spcAft>
              <a:buClr>
                <a:schemeClr val="dk1"/>
              </a:buClr>
              <a:buSzPts val="2400"/>
              <a:buFont typeface="Arial"/>
              <a:buChar char="•"/>
            </a:pPr>
            <a:r>
              <a:rPr lang="en-US"/>
              <a:t>High Availability/Disaster Recovery</a:t>
            </a:r>
            <a:endParaRPr/>
          </a:p>
          <a:p>
            <a:pPr marL="0" lvl="0" indent="0" algn="l" rtl="0">
              <a:lnSpc>
                <a:spcPct val="90000"/>
              </a:lnSpc>
              <a:spcBef>
                <a:spcPts val="1000"/>
              </a:spcBef>
              <a:spcAft>
                <a:spcPts val="0"/>
              </a:spcAft>
              <a:buClr>
                <a:schemeClr val="dk1"/>
              </a:buClr>
              <a:buSzPts val="2000"/>
              <a:buNone/>
            </a:pPr>
            <a:endParaRPr sz="2000"/>
          </a:p>
          <a:p>
            <a:pPr marL="0" lvl="0" indent="127000" algn="l" rtl="0">
              <a:lnSpc>
                <a:spcPct val="90000"/>
              </a:lnSpc>
              <a:spcBef>
                <a:spcPts val="1000"/>
              </a:spcBef>
              <a:spcAft>
                <a:spcPts val="0"/>
              </a:spcAft>
              <a:buClr>
                <a:schemeClr val="dk1"/>
              </a:buClr>
              <a:buSzPts val="2000"/>
              <a:buFont typeface="Arial"/>
              <a:buNone/>
            </a:pPr>
            <a:endParaRPr sz="20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95"/>
        <p:cNvGrpSpPr/>
        <p:nvPr/>
      </p:nvGrpSpPr>
      <p:grpSpPr>
        <a:xfrm>
          <a:off x="0" y="0"/>
          <a:ext cx="0" cy="0"/>
          <a:chOff x="0" y="0"/>
          <a:chExt cx="0" cy="0"/>
        </a:xfrm>
      </p:grpSpPr>
      <p:sp>
        <p:nvSpPr>
          <p:cNvPr id="196" name="Google Shape;196;p9"/>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97" name="Google Shape;197;p9"/>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98" name="Google Shape;198;p9"/>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99" name="Google Shape;199;p9"/>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00" name="Google Shape;200;p9"/>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01" name="Google Shape;201;p9"/>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4800"/>
              <a:buFont typeface="Calibri"/>
              <a:buNone/>
            </a:pPr>
            <a:r>
              <a:rPr lang="en-US" sz="3600" b="1">
                <a:solidFill>
                  <a:schemeClr val="lt1"/>
                </a:solidFill>
              </a:rPr>
              <a:t>Practical Wins with Modern SQL Server Features</a:t>
            </a:r>
            <a:endParaRPr sz="3600" b="1">
              <a:solidFill>
                <a:srgbClr val="FFFFFF"/>
              </a:solidFill>
              <a:latin typeface="Calibri"/>
              <a:ea typeface="Calibri"/>
              <a:cs typeface="Calibri"/>
              <a:sym typeface="Calibri"/>
            </a:endParaRPr>
          </a:p>
        </p:txBody>
      </p:sp>
      <p:sp>
        <p:nvSpPr>
          <p:cNvPr id="202" name="Google Shape;202;p9"/>
          <p:cNvSpPr txBox="1">
            <a:spLocks noGrp="1"/>
          </p:cNvSpPr>
          <p:nvPr>
            <p:ph type="subTitle" idx="1"/>
          </p:nvPr>
        </p:nvSpPr>
        <p:spPr>
          <a:xfrm>
            <a:off x="1371599" y="2318197"/>
            <a:ext cx="9724031" cy="3683358"/>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None/>
            </a:pPr>
            <a:r>
              <a:rPr lang="en-US" sz="4400" u="sng"/>
              <a:t>Performance Features</a:t>
            </a:r>
            <a:endParaRPr/>
          </a:p>
          <a:p>
            <a:pPr marL="0" lvl="0" indent="0" algn="l" rtl="0">
              <a:lnSpc>
                <a:spcPct val="90000"/>
              </a:lnSpc>
              <a:spcBef>
                <a:spcPts val="1000"/>
              </a:spcBef>
              <a:spcAft>
                <a:spcPts val="0"/>
              </a:spcAft>
              <a:buClr>
                <a:schemeClr val="dk1"/>
              </a:buClr>
              <a:buSzPts val="2000"/>
              <a:buNone/>
            </a:pPr>
            <a:endParaRPr sz="20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07"/>
        <p:cNvGrpSpPr/>
        <p:nvPr/>
      </p:nvGrpSpPr>
      <p:grpSpPr>
        <a:xfrm>
          <a:off x="0" y="0"/>
          <a:ext cx="0" cy="0"/>
          <a:chOff x="0" y="0"/>
          <a:chExt cx="0" cy="0"/>
        </a:xfrm>
      </p:grpSpPr>
      <p:sp>
        <p:nvSpPr>
          <p:cNvPr id="208" name="Google Shape;208;p10"/>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09" name="Google Shape;209;p10"/>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10" name="Google Shape;210;p10"/>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11" name="Google Shape;211;p10"/>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12" name="Google Shape;212;p10"/>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13" name="Google Shape;213;p10"/>
          <p:cNvSpPr txBox="1">
            <a:spLocks noGrp="1"/>
          </p:cNvSpPr>
          <p:nvPr>
            <p:ph type="ctrTitle"/>
          </p:nvPr>
        </p:nvSpPr>
        <p:spPr>
          <a:xfrm>
            <a:off x="1371599" y="258324"/>
            <a:ext cx="9895951" cy="1036322"/>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214" name="Google Shape;214;p10"/>
          <p:cNvSpPr txBox="1">
            <a:spLocks noGrp="1"/>
          </p:cNvSpPr>
          <p:nvPr>
            <p:ph type="subTitle" idx="1"/>
          </p:nvPr>
        </p:nvSpPr>
        <p:spPr>
          <a:xfrm>
            <a:off x="1371599" y="2428941"/>
            <a:ext cx="9723900" cy="5267400"/>
          </a:xfrm>
          <a:prstGeom prst="rect">
            <a:avLst/>
          </a:prstGeom>
          <a:noFill/>
          <a:ln>
            <a:noFill/>
          </a:ln>
        </p:spPr>
        <p:txBody>
          <a:bodyPr spcFirstLastPara="1" wrap="square" lIns="91425" tIns="45700" rIns="91425" bIns="45700" anchor="ctr" anchorCtr="0">
            <a:normAutofit/>
          </a:bodyPr>
          <a:lstStyle/>
          <a:p>
            <a:pPr marL="342900" lvl="0" indent="-227330" algn="l" rtl="0">
              <a:lnSpc>
                <a:spcPct val="90000"/>
              </a:lnSpc>
              <a:spcBef>
                <a:spcPts val="0"/>
              </a:spcBef>
              <a:spcAft>
                <a:spcPts val="0"/>
              </a:spcAft>
              <a:buClr>
                <a:schemeClr val="dk1"/>
              </a:buClr>
              <a:buSzPct val="100000"/>
              <a:buFont typeface="Arial"/>
              <a:buChar char="•"/>
            </a:pPr>
            <a:r>
              <a:rPr lang="en-US" b="0" i="0"/>
              <a:t>Lightweight Query Profiling</a:t>
            </a:r>
            <a:endParaRPr/>
          </a:p>
          <a:p>
            <a:pPr marL="342900" lvl="0" indent="-76200" algn="l" rtl="0">
              <a:lnSpc>
                <a:spcPct val="90000"/>
              </a:lnSpc>
              <a:spcBef>
                <a:spcPts val="1000"/>
              </a:spcBef>
              <a:spcAft>
                <a:spcPts val="0"/>
              </a:spcAft>
              <a:buClr>
                <a:schemeClr val="dk1"/>
              </a:buClr>
              <a:buSzPct val="85714"/>
              <a:buFont typeface="Arial"/>
              <a:buNone/>
            </a:pPr>
            <a:endParaRPr b="0" i="0"/>
          </a:p>
          <a:p>
            <a:pPr marL="342900" lvl="0" indent="-227330" algn="l" rtl="0">
              <a:lnSpc>
                <a:spcPct val="90000"/>
              </a:lnSpc>
              <a:spcBef>
                <a:spcPts val="1000"/>
              </a:spcBef>
              <a:spcAft>
                <a:spcPts val="0"/>
              </a:spcAft>
              <a:buClr>
                <a:schemeClr val="dk1"/>
              </a:buClr>
              <a:buSzPct val="100000"/>
              <a:buFont typeface="Arial"/>
              <a:buChar char="•"/>
            </a:pPr>
            <a:r>
              <a:rPr lang="en-US" b="0" i="0" u="sng">
                <a:solidFill>
                  <a:schemeClr val="hlink"/>
                </a:solidFill>
                <a:hlinkClick r:id="rId3"/>
              </a:rPr>
              <a:t>https://bit.ly/3N2drhB</a:t>
            </a:r>
            <a:r>
              <a:rPr lang="en-US" b="0" i="0"/>
              <a:t> (</a:t>
            </a:r>
            <a:r>
              <a:rPr lang="en-US"/>
              <a:t>Query Profiling Infrastructure - SQL Server | MS Learn</a:t>
            </a:r>
            <a:r>
              <a:rPr lang="en-US" b="0" i="0"/>
              <a:t>)</a:t>
            </a:r>
          </a:p>
          <a:p>
            <a:pPr marL="342900" indent="-227330" algn="l">
              <a:buSzPct val="100000"/>
              <a:buFont typeface="Arial"/>
              <a:buChar char="•"/>
            </a:pPr>
            <a:r>
              <a:rPr lang="en-US" sz="2400">
                <a:hlinkClick r:id="rId4"/>
              </a:rPr>
              <a:t>https://bit.ly/4jYLDrY</a:t>
            </a:r>
            <a:r>
              <a:rPr lang="en-US" sz="2400"/>
              <a:t> (Bob Ward’s demo of Lightweight Query Profiling)</a:t>
            </a:r>
          </a:p>
          <a:p>
            <a:pPr marL="115570" lvl="0" indent="0" algn="l" rtl="0">
              <a:lnSpc>
                <a:spcPct val="90000"/>
              </a:lnSpc>
              <a:spcBef>
                <a:spcPts val="1000"/>
              </a:spcBef>
              <a:spcAft>
                <a:spcPts val="0"/>
              </a:spcAft>
              <a:buClr>
                <a:schemeClr val="dk1"/>
              </a:buClr>
              <a:buSzPct val="100000"/>
            </a:pPr>
            <a:endParaRPr/>
          </a:p>
          <a:p>
            <a:pPr marL="114300" lvl="0" indent="0" algn="l" rtl="0">
              <a:lnSpc>
                <a:spcPct val="90000"/>
              </a:lnSpc>
              <a:spcBef>
                <a:spcPts val="1000"/>
              </a:spcBef>
              <a:spcAft>
                <a:spcPts val="0"/>
              </a:spcAft>
              <a:buClr>
                <a:schemeClr val="dk1"/>
              </a:buClr>
              <a:buSzPct val="85714"/>
              <a:buNone/>
            </a:pPr>
            <a:endParaRPr b="0" i="0"/>
          </a:p>
          <a:p>
            <a:pPr marL="914400" lvl="1" indent="-252730" algn="l" rtl="0">
              <a:lnSpc>
                <a:spcPct val="90000"/>
              </a:lnSpc>
              <a:spcBef>
                <a:spcPts val="500"/>
              </a:spcBef>
              <a:spcAft>
                <a:spcPts val="0"/>
              </a:spcAft>
              <a:buClr>
                <a:schemeClr val="dk1"/>
              </a:buClr>
              <a:buSzPct val="100000"/>
              <a:buFont typeface="Arial"/>
              <a:buChar char="•"/>
            </a:pPr>
            <a:r>
              <a:rPr lang="en-US" sz="2400"/>
              <a:t>Allows the viewing of query plans from currently running queries</a:t>
            </a:r>
            <a:endParaRPr sz="2400"/>
          </a:p>
          <a:p>
            <a:pPr marL="914400" lvl="1" indent="-252730" algn="l" rtl="0">
              <a:lnSpc>
                <a:spcPct val="90000"/>
              </a:lnSpc>
              <a:spcBef>
                <a:spcPts val="500"/>
              </a:spcBef>
              <a:spcAft>
                <a:spcPts val="0"/>
              </a:spcAft>
              <a:buClr>
                <a:schemeClr val="dk1"/>
              </a:buClr>
              <a:buSzPct val="100000"/>
              <a:buFont typeface="Arial"/>
              <a:buChar char="•"/>
            </a:pPr>
            <a:r>
              <a:rPr lang="en-US" sz="2400" b="0" i="0" err="1"/>
              <a:t>sys.dm_exec_query_profiles</a:t>
            </a:r>
            <a:r>
              <a:rPr lang="en-US" sz="2400" b="0" i="0"/>
              <a:t> (SQL 2014 SP2 but enhanced in later versions)</a:t>
            </a:r>
            <a:endParaRPr sz="2400"/>
          </a:p>
          <a:p>
            <a:pPr marL="457200" lvl="0" indent="0" algn="l" rtl="0">
              <a:lnSpc>
                <a:spcPct val="90000"/>
              </a:lnSpc>
              <a:spcBef>
                <a:spcPts val="500"/>
              </a:spcBef>
              <a:spcAft>
                <a:spcPts val="0"/>
              </a:spcAft>
              <a:buNone/>
            </a:pPr>
            <a:endParaRPr sz="2800"/>
          </a:p>
          <a:p>
            <a:pPr marL="228600" lvl="0" indent="0" algn="l" rtl="0">
              <a:lnSpc>
                <a:spcPct val="90000"/>
              </a:lnSpc>
              <a:spcBef>
                <a:spcPts val="1000"/>
              </a:spcBef>
              <a:spcAft>
                <a:spcPts val="0"/>
              </a:spcAft>
              <a:buClr>
                <a:schemeClr val="dk1"/>
              </a:buClr>
              <a:buSzPct val="100000"/>
              <a:buNone/>
            </a:pPr>
            <a:endParaRPr sz="2000" b="0" i="0"/>
          </a:p>
          <a:p>
            <a:pPr marL="685800" lvl="1" indent="0" algn="l" rtl="0">
              <a:lnSpc>
                <a:spcPct val="90000"/>
              </a:lnSpc>
              <a:spcBef>
                <a:spcPts val="500"/>
              </a:spcBef>
              <a:spcAft>
                <a:spcPts val="0"/>
              </a:spcAft>
              <a:buClr>
                <a:schemeClr val="dk1"/>
              </a:buClr>
              <a:buSzPct val="100000"/>
              <a:buNone/>
            </a:pPr>
            <a:endParaRPr b="0" i="0"/>
          </a:p>
          <a:p>
            <a:pPr marL="0" lvl="0" indent="0" algn="l" rtl="0">
              <a:lnSpc>
                <a:spcPct val="90000"/>
              </a:lnSpc>
              <a:spcBef>
                <a:spcPts val="1000"/>
              </a:spcBef>
              <a:spcAft>
                <a:spcPts val="0"/>
              </a:spcAft>
              <a:buClr>
                <a:schemeClr val="dk1"/>
              </a:buClr>
              <a:buSzPct val="100000"/>
              <a:buNone/>
            </a:pPr>
            <a:endParaRPr sz="1700" b="0" i="0"/>
          </a:p>
          <a:p>
            <a:pPr marL="0" lvl="0" indent="107950" algn="l" rtl="0">
              <a:lnSpc>
                <a:spcPct val="90000"/>
              </a:lnSpc>
              <a:spcBef>
                <a:spcPts val="1000"/>
              </a:spcBef>
              <a:spcAft>
                <a:spcPts val="0"/>
              </a:spcAft>
              <a:buClr>
                <a:schemeClr val="dk1"/>
              </a:buClr>
              <a:buSzPct val="100000"/>
              <a:buFont typeface="Arial"/>
              <a:buNone/>
            </a:pPr>
            <a:endParaRPr sz="1700"/>
          </a:p>
          <a:p>
            <a:pPr marL="0" lvl="0" indent="107950" algn="l" rtl="0">
              <a:lnSpc>
                <a:spcPct val="90000"/>
              </a:lnSpc>
              <a:spcBef>
                <a:spcPts val="1000"/>
              </a:spcBef>
              <a:spcAft>
                <a:spcPts val="0"/>
              </a:spcAft>
              <a:buClr>
                <a:schemeClr val="dk1"/>
              </a:buClr>
              <a:buSzPct val="100000"/>
              <a:buFont typeface="Arial"/>
              <a:buNone/>
            </a:pPr>
            <a:endParaRPr sz="1700"/>
          </a:p>
          <a:p>
            <a:pPr marL="0" lvl="0" indent="107950" algn="l" rtl="0">
              <a:lnSpc>
                <a:spcPct val="90000"/>
              </a:lnSpc>
              <a:spcBef>
                <a:spcPts val="1000"/>
              </a:spcBef>
              <a:spcAft>
                <a:spcPts val="0"/>
              </a:spcAft>
              <a:buClr>
                <a:schemeClr val="dk1"/>
              </a:buClr>
              <a:buSzPct val="100000"/>
              <a:buFont typeface="Arial"/>
              <a:buNone/>
            </a:pPr>
            <a:endParaRPr sz="1700"/>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Redgate theme v2">
  <a:themeElements>
    <a:clrScheme name="Custom 1">
      <a:dk1>
        <a:srgbClr val="110449"/>
      </a:dk1>
      <a:lt1>
        <a:srgbClr val="FFFFFF"/>
      </a:lt1>
      <a:dk2>
        <a:srgbClr val="080438"/>
      </a:dk2>
      <a:lt2>
        <a:srgbClr val="000011"/>
      </a:lt2>
      <a:accent1>
        <a:srgbClr val="FFFF00"/>
      </a:accent1>
      <a:accent2>
        <a:srgbClr val="FF8A33"/>
      </a:accent2>
      <a:accent3>
        <a:srgbClr val="9933FF"/>
      </a:accent3>
      <a:accent4>
        <a:srgbClr val="33FF99"/>
      </a:accent4>
      <a:accent5>
        <a:srgbClr val="000000"/>
      </a:accent5>
      <a:accent6>
        <a:srgbClr val="9933FF"/>
      </a:accent6>
      <a:hlink>
        <a:srgbClr val="33FF99"/>
      </a:hlink>
      <a:folHlink>
        <a:srgbClr val="FFFFFF"/>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dirty="0" err="1" smtClean="0">
            <a:latin typeface="Roboto" panose="02000000000000000000" pitchFamily="2" charset="0"/>
            <a:ea typeface="Roboto" panose="02000000000000000000" pitchFamily="2" charset="0"/>
          </a:defRPr>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tx1"/>
        </a:solidFill>
      </a:spPr>
      <a:bodyPr wrap="square" rtlCol="0">
        <a:spAutoFit/>
      </a:bodyPr>
      <a:lstStyle>
        <a:defPPr algn="l">
          <a:defRPr sz="1200" b="0" dirty="0">
            <a:solidFill>
              <a:schemeClr val="bg1"/>
            </a:solidFill>
            <a:latin typeface="IBM Plex Sans Medium" panose="020B0503050203000203" pitchFamily="34" charset="0"/>
            <a:ea typeface="Roboto" panose="02000000000000000000" pitchFamily="2" charset="0"/>
          </a:defRPr>
        </a:defPPr>
      </a:lstStyle>
    </a:txDef>
  </a:objectDefaults>
  <a:extraClrSchemeLst/>
  <a:extLst>
    <a:ext uri="{05A4C25C-085E-4340-85A3-A5531E510DB2}">
      <thm15:themeFamily xmlns:thm15="http://schemas.microsoft.com/office/thememl/2012/main" name="Redgate theme v2" id="{1734A0F3-C998-EF41-934D-51BF3B82E1A2}" vid="{D6099F4A-34CB-A94F-8B65-95F962FE4140}"/>
    </a:ext>
  </a:extLst>
</a:theme>
</file>

<file path=ppt/theme/theme4.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11539</Words>
  <Application>Microsoft Office PowerPoint</Application>
  <PresentationFormat>Widescreen</PresentationFormat>
  <Paragraphs>922</Paragraphs>
  <Slides>64</Slides>
  <Notes>62</Notes>
  <HiddenSlides>0</HiddenSlides>
  <MMClips>0</MMClips>
  <ScaleCrop>false</ScaleCrop>
  <HeadingPairs>
    <vt:vector size="6" baseType="variant">
      <vt:variant>
        <vt:lpstr>Fonts Used</vt:lpstr>
      </vt:variant>
      <vt:variant>
        <vt:i4>10</vt:i4>
      </vt:variant>
      <vt:variant>
        <vt:lpstr>Theme</vt:lpstr>
      </vt:variant>
      <vt:variant>
        <vt:i4>3</vt:i4>
      </vt:variant>
      <vt:variant>
        <vt:lpstr>Slide Titles</vt:lpstr>
      </vt:variant>
      <vt:variant>
        <vt:i4>64</vt:i4>
      </vt:variant>
    </vt:vector>
  </HeadingPairs>
  <TitlesOfParts>
    <vt:vector size="77" baseType="lpstr">
      <vt:lpstr>Arial</vt:lpstr>
      <vt:lpstr>IBM Plex Sans</vt:lpstr>
      <vt:lpstr>Calibri</vt:lpstr>
      <vt:lpstr>Consolas</vt:lpstr>
      <vt:lpstr>Kanit Medium</vt:lpstr>
      <vt:lpstr>Roboto Regular</vt:lpstr>
      <vt:lpstr>Lato</vt:lpstr>
      <vt:lpstr>Kanit Light</vt:lpstr>
      <vt:lpstr>Roboto</vt:lpstr>
      <vt:lpstr>Calibri Light</vt:lpstr>
      <vt:lpstr>Office Theme</vt:lpstr>
      <vt:lpstr>1_office theme</vt:lpstr>
      <vt:lpstr>Redgate theme v2</vt:lpstr>
      <vt:lpstr>Modern SQL Server Features  That Make Life Better</vt:lpstr>
      <vt:lpstr>Tame Your Workday: Practical Wins with Modern SQL Server Features</vt:lpstr>
      <vt:lpstr>Thank You! Sponsors </vt:lpstr>
      <vt:lpstr>Register now!</vt:lpstr>
      <vt:lpstr>About Me</vt:lpstr>
      <vt:lpstr>Setting Expectations</vt:lpstr>
      <vt:lpstr>Agenda</vt:lpstr>
      <vt:lpstr>Practical Wins with Modern SQL Server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Practical Wins with Modern SQL Server Features</vt:lpstr>
      <vt:lpstr>Troubleshooting Features</vt:lpstr>
      <vt:lpstr>Troubleshooting Features</vt:lpstr>
      <vt:lpstr>Troubleshooting Features</vt:lpstr>
      <vt:lpstr>Troubleshooting Features</vt:lpstr>
      <vt:lpstr>Troubleshooting Features</vt:lpstr>
      <vt:lpstr>Troubleshooting Features</vt:lpstr>
      <vt:lpstr>Practical Wins with Modern SQL Server Features</vt:lpstr>
      <vt:lpstr>T-SQL Features</vt:lpstr>
      <vt:lpstr>T-SQL Features</vt:lpstr>
      <vt:lpstr>T-SQL Features</vt:lpstr>
      <vt:lpstr>T-SQL Features</vt:lpstr>
      <vt:lpstr>T-SQL Features</vt:lpstr>
      <vt:lpstr>T-SQL Features</vt:lpstr>
      <vt:lpstr>T-SQL Features</vt:lpstr>
      <vt:lpstr>T-SQL Features</vt:lpstr>
      <vt:lpstr>T-SQL Features</vt:lpstr>
      <vt:lpstr>T-SQL Features</vt:lpstr>
      <vt:lpstr>T-SQL Features</vt:lpstr>
      <vt:lpstr>T-SQL Features</vt:lpstr>
      <vt:lpstr>T-SQL Features</vt:lpstr>
      <vt:lpstr>T-SQL Features</vt:lpstr>
      <vt:lpstr>T-SQL Features</vt:lpstr>
      <vt:lpstr>Practical Wins with Modern SQL Server Features</vt:lpstr>
      <vt:lpstr>High Availability/Disaster Recovery</vt:lpstr>
      <vt:lpstr>High Availability/Disaster Recovery</vt:lpstr>
      <vt:lpstr>High Availability/Disaster Recovery</vt:lpstr>
      <vt:lpstr>High Availability/Disaster Recovery</vt:lpstr>
      <vt:lpstr>High Availability/Disaster Recovery</vt:lpstr>
      <vt:lpstr>High Availability/Disaster Recovery</vt:lpstr>
      <vt:lpstr>High Availability/Disaster Recovery</vt:lpstr>
      <vt:lpstr>High Availability/Disaster Recovery</vt:lpstr>
      <vt:lpstr>High Availability/Disaster Recovery</vt:lpstr>
      <vt:lpstr>High Availability/Disaster Recovery</vt:lpstr>
      <vt:lpstr>High Availability/Disaster Recovery</vt:lpstr>
      <vt:lpstr>Accelerated Database Recovery</vt:lpstr>
      <vt:lpstr>Practical Wins with Modern SQL Server Features</vt:lpstr>
      <vt:lpstr>Practical Wins with Modern SQL Server Features</vt:lpstr>
      <vt:lpstr>Practical Wins with Modern SQL Server Features</vt:lpstr>
      <vt:lpstr>Practical Wins with Modern SQL Server Features</vt:lpstr>
      <vt:lpstr>Contact Information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Lee Markum</dc:creator>
  <cp:lastModifiedBy>Lee Markum Jr.</cp:lastModifiedBy>
  <cp:revision>6</cp:revision>
  <dcterms:created xsi:type="dcterms:W3CDTF">2021-07-01T02:34:09Z</dcterms:created>
  <dcterms:modified xsi:type="dcterms:W3CDTF">2025-05-13T21:53:31Z</dcterms:modified>
</cp:coreProperties>
</file>

<file path=docProps/thumbnail.jpeg>
</file>